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vinapapadkar.123@outlook.com" initials="r" lastIdx="1" clrIdx="0">
    <p:extLst>
      <p:ext uri="{19B8F6BF-5375-455C-9EA6-DF929625EA0E}">
        <p15:presenceInfo xmlns:p15="http://schemas.microsoft.com/office/powerpoint/2012/main" userId="eafdff3ef97d4f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p:scale>
        <a:sx n="100" d="100"/>
        <a:sy n="100" d="100"/>
      </p:scale>
      <p:origin x="0" y="-55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23T19:15:07.965"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8B5E9-21C4-42C1-83F0-ACF655451E02}" type="datetimeFigureOut">
              <a:rPr lang="en-IN" smtClean="0"/>
              <a:t>23-12-2022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800B1-DE06-4240-938A-7CA98AA8FF47}" type="slidenum">
              <a:rPr lang="en-IN" smtClean="0"/>
              <a:t>‹#›</a:t>
            </a:fld>
            <a:endParaRPr lang="en-IN"/>
          </a:p>
        </p:txBody>
      </p:sp>
    </p:spTree>
    <p:extLst>
      <p:ext uri="{BB962C8B-B14F-4D97-AF65-F5344CB8AC3E}">
        <p14:creationId xmlns:p14="http://schemas.microsoft.com/office/powerpoint/2010/main" val="1829660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2223430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D36099-9E35-4F6D-9093-E2A9EDB6707C}" type="datetimeFigureOut">
              <a:rPr lang="en-IN" smtClean="0"/>
              <a:t>23-12-2022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405187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411770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1525124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2665139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218390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1118476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3196739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257017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3131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D36099-9E35-4F6D-9093-E2A9EDB6707C}" type="datetimeFigureOut">
              <a:rPr lang="en-IN" smtClean="0"/>
              <a:t>23-12-2022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349590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D36099-9E35-4F6D-9093-E2A9EDB6707C}" type="datetimeFigureOut">
              <a:rPr lang="en-IN" smtClean="0"/>
              <a:t>23-12-2022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99824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D36099-9E35-4F6D-9093-E2A9EDB6707C}" type="datetimeFigureOut">
              <a:rPr lang="en-IN" smtClean="0"/>
              <a:t>23-12-2022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1978790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D36099-9E35-4F6D-9093-E2A9EDB6707C}" type="datetimeFigureOut">
              <a:rPr lang="en-IN" smtClean="0"/>
              <a:t>23-12-2022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405740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D36099-9E35-4F6D-9093-E2A9EDB6707C}" type="datetimeFigureOut">
              <a:rPr lang="en-IN" smtClean="0"/>
              <a:t>23-12-2022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173381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D36099-9E35-4F6D-9093-E2A9EDB6707C}" type="datetimeFigureOut">
              <a:rPr lang="en-IN" smtClean="0"/>
              <a:t>23-12-2022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137804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D36099-9E35-4F6D-9093-E2A9EDB6707C}" type="datetimeFigureOut">
              <a:rPr lang="en-IN" smtClean="0"/>
              <a:t>23-12-2022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151BF2-1A29-47D6-AC4B-D140267BC633}" type="slidenum">
              <a:rPr lang="en-IN" smtClean="0"/>
              <a:t>‹#›</a:t>
            </a:fld>
            <a:endParaRPr lang="en-IN"/>
          </a:p>
        </p:txBody>
      </p:sp>
    </p:spTree>
    <p:extLst>
      <p:ext uri="{BB962C8B-B14F-4D97-AF65-F5344CB8AC3E}">
        <p14:creationId xmlns:p14="http://schemas.microsoft.com/office/powerpoint/2010/main" val="313471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DD36099-9E35-4F6D-9093-E2A9EDB6707C}" type="datetimeFigureOut">
              <a:rPr lang="en-IN" smtClean="0"/>
              <a:t>23-12-2022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4151BF2-1A29-47D6-AC4B-D140267BC633}" type="slidenum">
              <a:rPr lang="en-IN" smtClean="0"/>
              <a:t>‹#›</a:t>
            </a:fld>
            <a:endParaRPr lang="en-IN"/>
          </a:p>
        </p:txBody>
      </p:sp>
    </p:spTree>
    <p:extLst>
      <p:ext uri="{BB962C8B-B14F-4D97-AF65-F5344CB8AC3E}">
        <p14:creationId xmlns:p14="http://schemas.microsoft.com/office/powerpoint/2010/main" val="192978913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F6C6-2891-ECED-E95C-CE5691FEFCE8}"/>
              </a:ext>
            </a:extLst>
          </p:cNvPr>
          <p:cNvSpPr>
            <a:spLocks noGrp="1"/>
          </p:cNvSpPr>
          <p:nvPr>
            <p:ph type="ctrTitle"/>
          </p:nvPr>
        </p:nvSpPr>
        <p:spPr>
          <a:xfrm>
            <a:off x="1524000" y="250258"/>
            <a:ext cx="9144000" cy="5823283"/>
          </a:xfrm>
        </p:spPr>
        <p:txBody>
          <a:bodyPr>
            <a:normAutofit/>
          </a:bodyPr>
          <a:lstStyle/>
          <a:p>
            <a:pPr marL="0" lvl="0" indent="0" rtl="0">
              <a:lnSpc>
                <a:spcPct val="100000"/>
              </a:lnSpc>
              <a:spcBef>
                <a:spcPts val="0"/>
              </a:spcBef>
              <a:spcAft>
                <a:spcPts val="0"/>
              </a:spcAft>
            </a:pPr>
            <a:r>
              <a:rPr lang="en-GB" sz="4000" dirty="0">
                <a:solidFill>
                  <a:schemeClr val="accent1">
                    <a:lumMod val="75000"/>
                  </a:schemeClr>
                </a:solidFill>
                <a:latin typeface="Algerian" panose="04020705040A02060702" pitchFamily="82" charset="0"/>
                <a:ea typeface="Montserrat"/>
                <a:cs typeface="Montserrat"/>
                <a:sym typeface="Montserrat"/>
              </a:rPr>
              <a:t>Capstone Project - 2</a:t>
            </a:r>
            <a:br>
              <a:rPr lang="en-GB" sz="4000" dirty="0">
                <a:solidFill>
                  <a:schemeClr val="accent1">
                    <a:lumMod val="75000"/>
                  </a:schemeClr>
                </a:solidFill>
                <a:latin typeface="Algerian" panose="04020705040A02060702" pitchFamily="82" charset="0"/>
                <a:ea typeface="Montserrat"/>
                <a:cs typeface="Montserrat"/>
                <a:sym typeface="Montserrat"/>
              </a:rPr>
            </a:br>
            <a:r>
              <a:rPr lang="en-GB" sz="4000" dirty="0">
                <a:solidFill>
                  <a:schemeClr val="tx1">
                    <a:lumMod val="75000"/>
                    <a:lumOff val="25000"/>
                  </a:schemeClr>
                </a:solidFill>
                <a:latin typeface="Algerian" panose="04020705040A02060702" pitchFamily="82" charset="0"/>
                <a:ea typeface="Montserrat"/>
                <a:cs typeface="Montserrat"/>
                <a:sym typeface="Montserrat"/>
              </a:rPr>
              <a:t>Appliances Energy Prediction</a:t>
            </a:r>
            <a:br>
              <a:rPr lang="en-GB" sz="4000" b="1" dirty="0">
                <a:latin typeface="Montserrat"/>
                <a:ea typeface="Montserrat"/>
                <a:cs typeface="Montserrat"/>
                <a:sym typeface="Montserrat"/>
              </a:rPr>
            </a:br>
            <a:br>
              <a:rPr lang="en-GB" sz="4000" b="1" dirty="0">
                <a:latin typeface="Montserrat"/>
                <a:ea typeface="Montserrat"/>
                <a:cs typeface="Montserrat"/>
                <a:sym typeface="Montserrat"/>
              </a:rPr>
            </a:br>
            <a:r>
              <a:rPr lang="en-GB" sz="4000" b="1" u="sng" dirty="0">
                <a:latin typeface="Cambria" panose="02040503050406030204" pitchFamily="18" charset="0"/>
                <a:ea typeface="Cambria" panose="02040503050406030204" pitchFamily="18" charset="0"/>
                <a:cs typeface="Montserrat"/>
                <a:sym typeface="Montserrat"/>
              </a:rPr>
              <a:t>Team Members</a:t>
            </a:r>
            <a:br>
              <a:rPr lang="en-GB" sz="4000" b="1" u="sng" dirty="0">
                <a:latin typeface="Cambria" panose="02040503050406030204" pitchFamily="18" charset="0"/>
                <a:ea typeface="Cambria" panose="02040503050406030204" pitchFamily="18" charset="0"/>
                <a:cs typeface="Montserrat"/>
                <a:sym typeface="Montserrat"/>
              </a:rPr>
            </a:br>
            <a:br>
              <a:rPr lang="en-GB" sz="4000" b="1" dirty="0">
                <a:latin typeface="Cambria" panose="02040503050406030204" pitchFamily="18" charset="0"/>
                <a:ea typeface="Cambria" panose="02040503050406030204" pitchFamily="18" charset="0"/>
                <a:cs typeface="Montserrat"/>
                <a:sym typeface="Montserrat"/>
              </a:rPr>
            </a:br>
            <a:r>
              <a:rPr lang="en-GB" sz="4000" b="1" dirty="0" err="1">
                <a:latin typeface="Cambria" panose="02040503050406030204" pitchFamily="18" charset="0"/>
                <a:ea typeface="Cambria" panose="02040503050406030204" pitchFamily="18" charset="0"/>
                <a:cs typeface="Montserrat"/>
                <a:sym typeface="Montserrat"/>
              </a:rPr>
              <a:t>Rutvina</a:t>
            </a:r>
            <a:r>
              <a:rPr lang="en-GB" sz="4000" b="1" dirty="0">
                <a:latin typeface="Cambria" panose="02040503050406030204" pitchFamily="18" charset="0"/>
                <a:ea typeface="Cambria" panose="02040503050406030204" pitchFamily="18" charset="0"/>
                <a:cs typeface="Montserrat"/>
                <a:sym typeface="Montserrat"/>
              </a:rPr>
              <a:t> L. </a:t>
            </a:r>
            <a:r>
              <a:rPr lang="en-GB" sz="4000" b="1" dirty="0" err="1">
                <a:latin typeface="Cambria" panose="02040503050406030204" pitchFamily="18" charset="0"/>
                <a:ea typeface="Cambria" panose="02040503050406030204" pitchFamily="18" charset="0"/>
                <a:cs typeface="Montserrat"/>
                <a:sym typeface="Montserrat"/>
              </a:rPr>
              <a:t>Papadkar</a:t>
            </a:r>
            <a:br>
              <a:rPr lang="en-GB" sz="4000" b="1" dirty="0">
                <a:latin typeface="Cambria" panose="02040503050406030204" pitchFamily="18" charset="0"/>
                <a:ea typeface="Cambria" panose="02040503050406030204" pitchFamily="18" charset="0"/>
                <a:cs typeface="Montserrat"/>
                <a:sym typeface="Montserrat"/>
              </a:rPr>
            </a:br>
            <a:r>
              <a:rPr lang="en-GB" sz="4000" b="1" dirty="0">
                <a:latin typeface="Cambria" panose="02040503050406030204" pitchFamily="18" charset="0"/>
                <a:ea typeface="Cambria" panose="02040503050406030204" pitchFamily="18" charset="0"/>
                <a:cs typeface="Montserrat"/>
                <a:sym typeface="Montserrat"/>
              </a:rPr>
              <a:t>Sagar </a:t>
            </a:r>
            <a:r>
              <a:rPr lang="en-GB" sz="4000" b="1" dirty="0" err="1">
                <a:latin typeface="Cambria" panose="02040503050406030204" pitchFamily="18" charset="0"/>
                <a:ea typeface="Cambria" panose="02040503050406030204" pitchFamily="18" charset="0"/>
                <a:cs typeface="Montserrat"/>
                <a:sym typeface="Montserrat"/>
              </a:rPr>
              <a:t>Khairkar</a:t>
            </a:r>
            <a:br>
              <a:rPr lang="en-GB" sz="4000" b="1" dirty="0">
                <a:latin typeface="Cambria" panose="02040503050406030204" pitchFamily="18" charset="0"/>
                <a:ea typeface="Cambria" panose="02040503050406030204" pitchFamily="18" charset="0"/>
                <a:cs typeface="Montserrat"/>
                <a:sym typeface="Montserrat"/>
              </a:rPr>
            </a:br>
            <a:r>
              <a:rPr lang="en-GB" sz="4000" b="1" dirty="0" err="1">
                <a:latin typeface="Cambria" panose="02040503050406030204" pitchFamily="18" charset="0"/>
                <a:ea typeface="Cambria" panose="02040503050406030204" pitchFamily="18" charset="0"/>
                <a:cs typeface="Montserrat"/>
                <a:sym typeface="Montserrat"/>
              </a:rPr>
              <a:t>Nayan</a:t>
            </a:r>
            <a:r>
              <a:rPr lang="en-GB" sz="4000" b="1" dirty="0">
                <a:latin typeface="Cambria" panose="02040503050406030204" pitchFamily="18" charset="0"/>
                <a:ea typeface="Cambria" panose="02040503050406030204" pitchFamily="18" charset="0"/>
                <a:cs typeface="Montserrat"/>
                <a:sym typeface="Montserrat"/>
              </a:rPr>
              <a:t> </a:t>
            </a:r>
            <a:r>
              <a:rPr lang="en-GB" sz="4000" b="1" dirty="0" err="1">
                <a:latin typeface="Cambria" panose="02040503050406030204" pitchFamily="18" charset="0"/>
                <a:ea typeface="Cambria" panose="02040503050406030204" pitchFamily="18" charset="0"/>
                <a:cs typeface="Montserrat"/>
                <a:sym typeface="Montserrat"/>
              </a:rPr>
              <a:t>Rewatkar</a:t>
            </a:r>
            <a:endParaRPr lang="en-IN" sz="4000" b="1" dirty="0">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9B6F0404-B979-CBBD-07ED-7FAEC0AFD40A}"/>
              </a:ext>
            </a:extLst>
          </p:cNvPr>
          <p:cNvSpPr>
            <a:spLocks noGrp="1"/>
          </p:cNvSpPr>
          <p:nvPr>
            <p:ph type="subTitle" idx="1"/>
          </p:nvPr>
        </p:nvSpPr>
        <p:spPr>
          <a:xfrm flipV="1">
            <a:off x="154004" y="6858000"/>
            <a:ext cx="12037995" cy="399448"/>
          </a:xfrm>
        </p:spPr>
        <p:txBody>
          <a:bodyPr>
            <a:normAutofit lnSpcReduction="10000"/>
          </a:bodyPr>
          <a:lstStyle/>
          <a:p>
            <a:endParaRPr lang="en-IN" dirty="0"/>
          </a:p>
        </p:txBody>
      </p:sp>
    </p:spTree>
    <p:extLst>
      <p:ext uri="{BB962C8B-B14F-4D97-AF65-F5344CB8AC3E}">
        <p14:creationId xmlns:p14="http://schemas.microsoft.com/office/powerpoint/2010/main" val="3700655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70AB6-27C6-7065-2A02-1EEE0A0253DA}"/>
              </a:ext>
            </a:extLst>
          </p:cNvPr>
          <p:cNvSpPr>
            <a:spLocks noGrp="1"/>
          </p:cNvSpPr>
          <p:nvPr>
            <p:ph type="title"/>
          </p:nvPr>
        </p:nvSpPr>
        <p:spPr>
          <a:xfrm>
            <a:off x="1484311" y="-1819175"/>
            <a:ext cx="10018713" cy="4273617"/>
          </a:xfrm>
        </p:spPr>
        <p:txBody>
          <a:bodyPr>
            <a:normAutofit/>
          </a:bodyPr>
          <a:lstStyle/>
          <a:p>
            <a:pPr algn="l">
              <a:buClr>
                <a:srgbClr val="FF0000"/>
              </a:buClr>
            </a:pP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r>
              <a:rPr lang="en-IN" b="1" dirty="0">
                <a:solidFill>
                  <a:schemeClr val="tx1"/>
                </a:solidFill>
                <a:latin typeface="Calibri" panose="020F0502020204030204" pitchFamily="34" charset="0"/>
                <a:cs typeface="Calibri" panose="020F0502020204030204" pitchFamily="34" charset="0"/>
              </a:rPr>
              <a:t>Checking distribution of all the features </a:t>
            </a:r>
            <a:br>
              <a:rPr lang="en-IN" sz="2000" dirty="0">
                <a:solidFill>
                  <a:schemeClr val="tx1"/>
                </a:solidFill>
                <a:latin typeface="Calibri" panose="020F0502020204030204" pitchFamily="34" charset="0"/>
                <a:cs typeface="Calibri" panose="020F0502020204030204" pitchFamily="34" charset="0"/>
              </a:rPr>
            </a:br>
            <a:r>
              <a:rPr lang="en-US" sz="2400" dirty="0">
                <a:latin typeface="+mn-lt"/>
              </a:rPr>
              <a:t>Except for lights, T2, RH6, RH out, windspeed, rv1 and rv2, the rest columns are normally distributed.</a:t>
            </a:r>
            <a:br>
              <a:rPr lang="en-US" sz="2400" dirty="0">
                <a:latin typeface="+mn-lt"/>
              </a:rPr>
            </a:br>
            <a:endParaRPr lang="en-IN" sz="24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A9007A9-3278-3E4A-8D9E-59866C48EFFE}"/>
              </a:ext>
            </a:extLst>
          </p:cNvPr>
          <p:cNvPicPr>
            <a:picLocks noChangeAspect="1"/>
          </p:cNvPicPr>
          <p:nvPr/>
        </p:nvPicPr>
        <p:blipFill>
          <a:blip r:embed="rId2"/>
          <a:stretch>
            <a:fillRect/>
          </a:stretch>
        </p:blipFill>
        <p:spPr>
          <a:xfrm>
            <a:off x="1896177" y="1653026"/>
            <a:ext cx="9018871" cy="4718898"/>
          </a:xfrm>
          <a:prstGeom prst="rect">
            <a:avLst/>
          </a:prstGeom>
        </p:spPr>
      </p:pic>
    </p:spTree>
    <p:extLst>
      <p:ext uri="{BB962C8B-B14F-4D97-AF65-F5344CB8AC3E}">
        <p14:creationId xmlns:p14="http://schemas.microsoft.com/office/powerpoint/2010/main" val="199409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5475-14B8-34F3-D999-D194BD0BA2FF}"/>
              </a:ext>
            </a:extLst>
          </p:cNvPr>
          <p:cNvSpPr>
            <a:spLocks noGrp="1"/>
          </p:cNvSpPr>
          <p:nvPr>
            <p:ph type="title"/>
          </p:nvPr>
        </p:nvSpPr>
        <p:spPr>
          <a:xfrm>
            <a:off x="1484311" y="-548640"/>
            <a:ext cx="10018713" cy="7406640"/>
          </a:xfrm>
        </p:spPr>
        <p:txBody>
          <a:bodyPr>
            <a:noAutofit/>
          </a:bodyPr>
          <a:lstStyle/>
          <a:p>
            <a:pPr algn="l">
              <a:lnSpc>
                <a:spcPct val="150000"/>
              </a:lnSpc>
            </a:pPr>
            <a:r>
              <a:rPr lang="en-IN" sz="4400" b="1" dirty="0">
                <a:solidFill>
                  <a:schemeClr val="tx1">
                    <a:lumMod val="75000"/>
                    <a:lumOff val="25000"/>
                  </a:schemeClr>
                </a:solidFill>
                <a:latin typeface="Calibri" panose="020F0502020204030204" pitchFamily="34" charset="0"/>
                <a:cs typeface="Calibri" panose="020F0502020204030204" pitchFamily="34" charset="0"/>
              </a:rPr>
              <a:t>Observation</a:t>
            </a:r>
            <a:br>
              <a:rPr lang="en-IN" sz="2400" b="1" dirty="0">
                <a:solidFill>
                  <a:schemeClr val="tx1">
                    <a:lumMod val="75000"/>
                    <a:lumOff val="25000"/>
                  </a:schemeClr>
                </a:solidFill>
                <a:latin typeface="Calibri" panose="020F0502020204030204" pitchFamily="34" charset="0"/>
                <a:cs typeface="Calibri" panose="020F0502020204030204" pitchFamily="34" charset="0"/>
              </a:rPr>
            </a:br>
            <a:br>
              <a:rPr lang="en-IN" sz="2400" b="1"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1) Positively skewed(&gt;1):- Appliances, RH_5.</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2) Moderately Positively skewed(0.5 to 1):- T2, T5, T6, </a:t>
            </a:r>
            <a:r>
              <a:rPr lang="en-IN" sz="2400" dirty="0" err="1">
                <a:solidFill>
                  <a:schemeClr val="tx1">
                    <a:lumMod val="75000"/>
                    <a:lumOff val="25000"/>
                  </a:schemeClr>
                </a:solidFill>
                <a:latin typeface="Calibri" panose="020F0502020204030204" pitchFamily="34" charset="0"/>
                <a:cs typeface="Calibri" panose="020F0502020204030204" pitchFamily="34" charset="0"/>
              </a:rPr>
              <a:t>T_out</a:t>
            </a:r>
            <a:r>
              <a:rPr lang="en-IN" sz="2400" dirty="0">
                <a:solidFill>
                  <a:schemeClr val="tx1">
                    <a:lumMod val="75000"/>
                    <a:lumOff val="25000"/>
                  </a:schemeClr>
                </a:solidFill>
                <a:latin typeface="Calibri" panose="020F0502020204030204" pitchFamily="34" charset="0"/>
                <a:cs typeface="Calibri" panose="020F0502020204030204" pitchFamily="34" charset="0"/>
              </a:rPr>
              <a:t>, </a:t>
            </a:r>
            <a:r>
              <a:rPr lang="en-IN" sz="2400" dirty="0" err="1">
                <a:solidFill>
                  <a:schemeClr val="tx1">
                    <a:lumMod val="75000"/>
                    <a:lumOff val="25000"/>
                  </a:schemeClr>
                </a:solidFill>
                <a:latin typeface="Calibri" panose="020F0502020204030204" pitchFamily="34" charset="0"/>
                <a:cs typeface="Calibri" panose="020F0502020204030204" pitchFamily="34" charset="0"/>
              </a:rPr>
              <a:t>RH_out</a:t>
            </a:r>
            <a:r>
              <a:rPr lang="en-IN" sz="2400" dirty="0">
                <a:solidFill>
                  <a:schemeClr val="tx1">
                    <a:lumMod val="75000"/>
                    <a:lumOff val="25000"/>
                  </a:schemeClr>
                </a:solidFill>
                <a:latin typeface="Calibri" panose="020F0502020204030204" pitchFamily="34" charset="0"/>
                <a:cs typeface="Calibri" panose="020F0502020204030204" pitchFamily="34" charset="0"/>
              </a:rPr>
              <a:t>, Windspeed.</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3) Normal Distributed(-0.5 to +0.5):- T1, T3, T4, T7, T8, T9, RH_1, RH_2, RH_3, RH_4, RH_6, RH_7, RH_8, RH_9, </a:t>
            </a:r>
            <a:r>
              <a:rPr lang="en-IN" sz="2400" dirty="0" err="1">
                <a:solidFill>
                  <a:schemeClr val="tx1">
                    <a:lumMod val="75000"/>
                    <a:lumOff val="25000"/>
                  </a:schemeClr>
                </a:solidFill>
                <a:latin typeface="Calibri" panose="020F0502020204030204" pitchFamily="34" charset="0"/>
                <a:cs typeface="Calibri" panose="020F0502020204030204" pitchFamily="34" charset="0"/>
              </a:rPr>
              <a:t>Press_mm_hg</a:t>
            </a:r>
            <a:r>
              <a:rPr lang="en-IN" sz="2400" dirty="0">
                <a:solidFill>
                  <a:schemeClr val="tx1">
                    <a:lumMod val="75000"/>
                    <a:lumOff val="25000"/>
                  </a:schemeClr>
                </a:solidFill>
                <a:latin typeface="Calibri" panose="020F0502020204030204" pitchFamily="34" charset="0"/>
                <a:cs typeface="Calibri" panose="020F0502020204030204" pitchFamily="34" charset="0"/>
              </a:rPr>
              <a:t>, Visibility, </a:t>
            </a:r>
            <a:r>
              <a:rPr lang="en-IN" sz="2400" dirty="0" err="1">
                <a:solidFill>
                  <a:schemeClr val="tx1">
                    <a:lumMod val="75000"/>
                    <a:lumOff val="25000"/>
                  </a:schemeClr>
                </a:solidFill>
                <a:latin typeface="Calibri" panose="020F0502020204030204" pitchFamily="34" charset="0"/>
                <a:cs typeface="Calibri" panose="020F0502020204030204" pitchFamily="34" charset="0"/>
              </a:rPr>
              <a:t>Tdewpoint</a:t>
            </a:r>
            <a:r>
              <a:rPr lang="en-IN" sz="2400" dirty="0">
                <a:solidFill>
                  <a:schemeClr val="tx1">
                    <a:lumMod val="75000"/>
                    <a:lumOff val="25000"/>
                  </a:schemeClr>
                </a:solidFill>
                <a:latin typeface="Calibri" panose="020F0502020204030204" pitchFamily="34" charset="0"/>
                <a:cs typeface="Calibri" panose="020F0502020204030204" pitchFamily="34" charset="0"/>
              </a:rPr>
              <a:t>, rv1, rv2,</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4) Negative skewed(-0.5 to -1):- No features.</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5) Moderately Negatively skewed(&gt;-1):- </a:t>
            </a:r>
            <a:r>
              <a:rPr lang="en-IN" sz="2400" dirty="0" err="1">
                <a:solidFill>
                  <a:schemeClr val="tx1">
                    <a:lumMod val="75000"/>
                    <a:lumOff val="25000"/>
                  </a:schemeClr>
                </a:solidFill>
                <a:latin typeface="Calibri" panose="020F0502020204030204" pitchFamily="34" charset="0"/>
                <a:cs typeface="Calibri" panose="020F0502020204030204" pitchFamily="34" charset="0"/>
              </a:rPr>
              <a:t>RH_out</a:t>
            </a:r>
            <a:r>
              <a:rPr lang="en-IN" sz="2400" dirty="0">
                <a:solidFill>
                  <a:schemeClr val="tx1">
                    <a:lumMod val="75000"/>
                    <a:lumOff val="25000"/>
                  </a:schemeClr>
                </a:solidFill>
                <a:latin typeface="Calibri" panose="020F0502020204030204" pitchFamily="34" charset="0"/>
                <a:cs typeface="Calibri" panose="020F0502020204030204" pitchFamily="34" charset="0"/>
              </a:rPr>
              <a:t>.</a:t>
            </a:r>
            <a:br>
              <a:rPr lang="en-IN" sz="2400" dirty="0">
                <a:solidFill>
                  <a:schemeClr val="tx1">
                    <a:lumMod val="75000"/>
                    <a:lumOff val="25000"/>
                  </a:schemeClr>
                </a:solidFill>
                <a:latin typeface="Calibri" panose="020F0502020204030204" pitchFamily="34" charset="0"/>
                <a:cs typeface="Calibri" panose="020F0502020204030204" pitchFamily="34" charset="0"/>
              </a:rPr>
            </a:br>
            <a:endParaRPr lang="en-IN"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848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A5BE-270B-1F7C-3597-9B332C5AD090}"/>
              </a:ext>
            </a:extLst>
          </p:cNvPr>
          <p:cNvSpPr>
            <a:spLocks noGrp="1"/>
          </p:cNvSpPr>
          <p:nvPr>
            <p:ph type="title"/>
          </p:nvPr>
        </p:nvSpPr>
        <p:spPr>
          <a:xfrm>
            <a:off x="1484311" y="-1135781"/>
            <a:ext cx="10018713" cy="9500135"/>
          </a:xfrm>
        </p:spPr>
        <p:txBody>
          <a:bodyPr>
            <a:normAutofit/>
          </a:bodyPr>
          <a:lstStyle/>
          <a:p>
            <a:pPr algn="l"/>
            <a:r>
              <a:rPr lang="en-IN" sz="2400" dirty="0">
                <a:solidFill>
                  <a:schemeClr val="tx1"/>
                </a:solidFill>
                <a:latin typeface="Calibri" panose="020F0502020204030204" pitchFamily="34" charset="0"/>
                <a:cs typeface="Calibri" panose="020F0502020204030204" pitchFamily="34" charset="0"/>
              </a:rPr>
              <a:t> Checking which day of week has more energy consumption?</a:t>
            </a: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r>
              <a:rPr lang="en-IN" sz="2400" dirty="0">
                <a:solidFill>
                  <a:srgbClr val="212121"/>
                </a:solidFill>
                <a:latin typeface="+mn-lt"/>
              </a:rPr>
              <a:t>0 - Sunday has a higher energy consumption rate, which indicates that more individuals are at home on Sunday.</a:t>
            </a:r>
            <a:br>
              <a:rPr lang="en-US" sz="2400" dirty="0">
                <a:latin typeface="+mn-lt"/>
              </a:rPr>
            </a:br>
            <a:br>
              <a:rPr lang="en-IN" sz="2400" dirty="0">
                <a:solidFill>
                  <a:schemeClr val="tx1"/>
                </a:solidFill>
                <a:latin typeface="Calibri" panose="020F0502020204030204" pitchFamily="34" charset="0"/>
                <a:cs typeface="Calibri" panose="020F0502020204030204" pitchFamily="34" charset="0"/>
              </a:rPr>
            </a:br>
            <a:endParaRPr lang="en-IN" sz="24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56A0EB4-A762-AB24-746C-FA1514F10591}"/>
              </a:ext>
            </a:extLst>
          </p:cNvPr>
          <p:cNvPicPr>
            <a:picLocks noChangeAspect="1"/>
          </p:cNvPicPr>
          <p:nvPr/>
        </p:nvPicPr>
        <p:blipFill>
          <a:blip r:embed="rId2"/>
          <a:stretch>
            <a:fillRect/>
          </a:stretch>
        </p:blipFill>
        <p:spPr>
          <a:xfrm>
            <a:off x="2695075" y="1291597"/>
            <a:ext cx="7613582" cy="3501784"/>
          </a:xfrm>
          <a:prstGeom prst="rect">
            <a:avLst/>
          </a:prstGeom>
        </p:spPr>
      </p:pic>
    </p:spTree>
    <p:extLst>
      <p:ext uri="{BB962C8B-B14F-4D97-AF65-F5344CB8AC3E}">
        <p14:creationId xmlns:p14="http://schemas.microsoft.com/office/powerpoint/2010/main" val="123982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E545-663D-2A4E-DF3B-9D6ADAFCD0CA}"/>
              </a:ext>
            </a:extLst>
          </p:cNvPr>
          <p:cNvSpPr>
            <a:spLocks noGrp="1"/>
          </p:cNvSpPr>
          <p:nvPr>
            <p:ph type="title"/>
          </p:nvPr>
        </p:nvSpPr>
        <p:spPr>
          <a:xfrm>
            <a:off x="1484311" y="67378"/>
            <a:ext cx="10018713" cy="2371022"/>
          </a:xfrm>
        </p:spPr>
        <p:txBody>
          <a:bodyPr/>
          <a:lstStyle/>
          <a:p>
            <a:pPr algn="l"/>
            <a:r>
              <a:rPr lang="en-IN" sz="4400" b="1" dirty="0">
                <a:solidFill>
                  <a:schemeClr val="tx1"/>
                </a:solidFill>
                <a:latin typeface="Calibri" panose="020F0502020204030204" pitchFamily="34" charset="0"/>
                <a:cs typeface="Calibri" panose="020F0502020204030204" pitchFamily="34" charset="0"/>
              </a:rPr>
              <a:t>Correlation feature selection</a:t>
            </a:r>
            <a:br>
              <a:rPr lang="en-IN" sz="4000" dirty="0">
                <a:solidFill>
                  <a:schemeClr val="tx1"/>
                </a:solidFill>
                <a:latin typeface="Arial Rounded MT Bold" panose="020F0704030504030204" pitchFamily="34" charset="77"/>
              </a:rPr>
            </a:br>
            <a:endParaRPr lang="en-IN" dirty="0"/>
          </a:p>
        </p:txBody>
      </p:sp>
      <p:pic>
        <p:nvPicPr>
          <p:cNvPr id="3" name="Picture 2">
            <a:extLst>
              <a:ext uri="{FF2B5EF4-FFF2-40B4-BE49-F238E27FC236}">
                <a16:creationId xmlns:a16="http://schemas.microsoft.com/office/drawing/2014/main" id="{970D5586-1323-CF9D-AB5B-58F480CCA5AC}"/>
              </a:ext>
            </a:extLst>
          </p:cNvPr>
          <p:cNvPicPr>
            <a:picLocks noChangeAspect="1"/>
          </p:cNvPicPr>
          <p:nvPr/>
        </p:nvPicPr>
        <p:blipFill>
          <a:blip r:embed="rId2"/>
          <a:stretch>
            <a:fillRect/>
          </a:stretch>
        </p:blipFill>
        <p:spPr>
          <a:xfrm>
            <a:off x="2117558" y="1357162"/>
            <a:ext cx="8470231" cy="5058095"/>
          </a:xfrm>
          <a:prstGeom prst="rect">
            <a:avLst/>
          </a:prstGeom>
        </p:spPr>
      </p:pic>
    </p:spTree>
    <p:extLst>
      <p:ext uri="{BB962C8B-B14F-4D97-AF65-F5344CB8AC3E}">
        <p14:creationId xmlns:p14="http://schemas.microsoft.com/office/powerpoint/2010/main" val="1625944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B3504-8AD4-91DA-8042-6A73296B0770}"/>
              </a:ext>
            </a:extLst>
          </p:cNvPr>
          <p:cNvSpPr>
            <a:spLocks noGrp="1"/>
          </p:cNvSpPr>
          <p:nvPr>
            <p:ph type="title"/>
          </p:nvPr>
        </p:nvSpPr>
        <p:spPr>
          <a:xfrm>
            <a:off x="1484311" y="0"/>
            <a:ext cx="10018713" cy="6651058"/>
          </a:xfrm>
        </p:spPr>
        <p:txBody>
          <a:bodyPr>
            <a:noAutofit/>
          </a:bodyPr>
          <a:lstStyle/>
          <a:p>
            <a:pPr algn="l"/>
            <a:r>
              <a:rPr lang="en-IN" sz="4400" b="1" dirty="0">
                <a:solidFill>
                  <a:schemeClr val="tx1"/>
                </a:solidFill>
                <a:latin typeface="Calibri" panose="020F0502020204030204" pitchFamily="34" charset="0"/>
                <a:cs typeface="Calibri" panose="020F0502020204030204" pitchFamily="34" charset="0"/>
              </a:rPr>
              <a:t>Observations based on correlation plot</a:t>
            </a: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r>
              <a:rPr lang="en-IN" sz="2400" dirty="0">
                <a:solidFill>
                  <a:srgbClr val="212121"/>
                </a:solidFill>
                <a:latin typeface="Calibri" panose="020F0502020204030204" pitchFamily="34" charset="0"/>
                <a:cs typeface="Calibri" panose="020F0502020204030204" pitchFamily="34" charset="0"/>
              </a:rPr>
              <a:t>Temperature - All the temperature variables from T1-T9 and </a:t>
            </a:r>
            <a:r>
              <a:rPr lang="en-IN" sz="2400" dirty="0" err="1">
                <a:solidFill>
                  <a:srgbClr val="212121"/>
                </a:solidFill>
                <a:latin typeface="Calibri" panose="020F0502020204030204" pitchFamily="34" charset="0"/>
                <a:cs typeface="Calibri" panose="020F0502020204030204" pitchFamily="34" charset="0"/>
              </a:rPr>
              <a:t>T_out</a:t>
            </a:r>
            <a:r>
              <a:rPr lang="en-IN" sz="2400" dirty="0">
                <a:solidFill>
                  <a:srgbClr val="212121"/>
                </a:solidFill>
                <a:latin typeface="Calibri" panose="020F0502020204030204" pitchFamily="34" charset="0"/>
                <a:cs typeface="Calibri" panose="020F0502020204030204" pitchFamily="34" charset="0"/>
              </a:rPr>
              <a:t> have positive correlation with the target Appliances.</a:t>
            </a:r>
            <a:br>
              <a:rPr lang="en-IN" sz="2400" dirty="0">
                <a:solidFill>
                  <a:srgbClr val="212121"/>
                </a:solidFill>
                <a:latin typeface="Calibri" panose="020F0502020204030204" pitchFamily="34" charset="0"/>
                <a:cs typeface="Calibri" panose="020F0502020204030204" pitchFamily="34" charset="0"/>
              </a:rPr>
            </a:br>
            <a:r>
              <a:rPr lang="en-IN" sz="2400" dirty="0">
                <a:solidFill>
                  <a:srgbClr val="212121"/>
                </a:solidFill>
                <a:latin typeface="Calibri" panose="020F0502020204030204" pitchFamily="34" charset="0"/>
                <a:cs typeface="Calibri" panose="020F0502020204030204" pitchFamily="34" charset="0"/>
              </a:rPr>
              <a:t>For the indoor temperatures, the correlations are high as expected, since the ventilation is driven by the HRV unit and minimizes air temperature differences between rooms.</a:t>
            </a:r>
            <a:br>
              <a:rPr lang="en-IN" sz="2400" dirty="0">
                <a:solidFill>
                  <a:srgbClr val="212121"/>
                </a:solidFill>
                <a:latin typeface="Calibri" panose="020F0502020204030204" pitchFamily="34" charset="0"/>
                <a:cs typeface="Calibri" panose="020F0502020204030204" pitchFamily="34" charset="0"/>
              </a:rPr>
            </a:br>
            <a:r>
              <a:rPr lang="en-IN" sz="2400" dirty="0">
                <a:solidFill>
                  <a:srgbClr val="212121"/>
                </a:solidFill>
                <a:latin typeface="Calibri" panose="020F0502020204030204" pitchFamily="34" charset="0"/>
                <a:cs typeface="Calibri" panose="020F0502020204030204" pitchFamily="34" charset="0"/>
              </a:rPr>
              <a:t>Five columns have a high degree of correlation with T9 - T3,T4,T5,T7,T8 also T6 &amp; </a:t>
            </a:r>
            <a:r>
              <a:rPr lang="en-IN" sz="2400" dirty="0" err="1">
                <a:solidFill>
                  <a:srgbClr val="212121"/>
                </a:solidFill>
                <a:latin typeface="Calibri" panose="020F0502020204030204" pitchFamily="34" charset="0"/>
                <a:cs typeface="Calibri" panose="020F0502020204030204" pitchFamily="34" charset="0"/>
              </a:rPr>
              <a:t>T_Out</a:t>
            </a:r>
            <a:r>
              <a:rPr lang="en-IN" sz="2400" dirty="0">
                <a:solidFill>
                  <a:srgbClr val="212121"/>
                </a:solidFill>
                <a:latin typeface="Calibri" panose="020F0502020204030204" pitchFamily="34" charset="0"/>
                <a:cs typeface="Calibri" panose="020F0502020204030204" pitchFamily="34" charset="0"/>
              </a:rPr>
              <a:t> has high correlation(both temperatures from outside) . Hence T6 and T9 can be removed from training set as information provided by them can be provided by other fields.</a:t>
            </a:r>
            <a:br>
              <a:rPr lang="en-IN" sz="2400" dirty="0">
                <a:solidFill>
                  <a:srgbClr val="212121"/>
                </a:solidFill>
                <a:latin typeface="Calibri" panose="020F0502020204030204" pitchFamily="34" charset="0"/>
                <a:cs typeface="Calibri" panose="020F0502020204030204" pitchFamily="34" charset="0"/>
              </a:rPr>
            </a:br>
            <a:r>
              <a:rPr lang="en-IN" sz="2400" dirty="0">
                <a:solidFill>
                  <a:srgbClr val="212121"/>
                </a:solidFill>
                <a:latin typeface="Calibri" panose="020F0502020204030204" pitchFamily="34" charset="0"/>
                <a:cs typeface="Calibri" panose="020F0502020204030204" pitchFamily="34" charset="0"/>
              </a:rPr>
              <a:t>Weather attributes - Visibility, </a:t>
            </a:r>
            <a:r>
              <a:rPr lang="en-IN" sz="2400" dirty="0" err="1">
                <a:solidFill>
                  <a:srgbClr val="212121"/>
                </a:solidFill>
                <a:latin typeface="Calibri" panose="020F0502020204030204" pitchFamily="34" charset="0"/>
                <a:cs typeface="Calibri" panose="020F0502020204030204" pitchFamily="34" charset="0"/>
              </a:rPr>
              <a:t>Tdewpoint</a:t>
            </a:r>
            <a:r>
              <a:rPr lang="en-IN" sz="2400" dirty="0">
                <a:solidFill>
                  <a:srgbClr val="212121"/>
                </a:solidFill>
                <a:latin typeface="Calibri" panose="020F0502020204030204" pitchFamily="34" charset="0"/>
                <a:cs typeface="Calibri" panose="020F0502020204030204" pitchFamily="34" charset="0"/>
              </a:rPr>
              <a:t>, </a:t>
            </a:r>
            <a:r>
              <a:rPr lang="en-IN" sz="2400" dirty="0" err="1">
                <a:solidFill>
                  <a:srgbClr val="212121"/>
                </a:solidFill>
                <a:latin typeface="Calibri" panose="020F0502020204030204" pitchFamily="34" charset="0"/>
                <a:cs typeface="Calibri" panose="020F0502020204030204" pitchFamily="34" charset="0"/>
              </a:rPr>
              <a:t>Press_mm_hg</a:t>
            </a:r>
            <a:r>
              <a:rPr lang="en-IN" sz="2400" dirty="0">
                <a:solidFill>
                  <a:srgbClr val="212121"/>
                </a:solidFill>
                <a:latin typeface="Calibri" panose="020F0502020204030204" pitchFamily="34" charset="0"/>
                <a:cs typeface="Calibri" panose="020F0502020204030204" pitchFamily="34" charset="0"/>
              </a:rPr>
              <a:t> have low correlation values</a:t>
            </a:r>
            <a:br>
              <a:rPr lang="en-IN" sz="2400" dirty="0">
                <a:solidFill>
                  <a:srgbClr val="212121"/>
                </a:solidFill>
                <a:latin typeface="Calibri" panose="020F0502020204030204" pitchFamily="34" charset="0"/>
                <a:cs typeface="Calibri" panose="020F0502020204030204" pitchFamily="34" charset="0"/>
              </a:rPr>
            </a:br>
            <a:r>
              <a:rPr lang="en-IN" sz="2400" dirty="0">
                <a:solidFill>
                  <a:srgbClr val="212121"/>
                </a:solidFill>
                <a:latin typeface="Calibri" panose="020F0502020204030204" pitchFamily="34" charset="0"/>
                <a:cs typeface="Calibri" panose="020F0502020204030204" pitchFamily="34" charset="0"/>
              </a:rPr>
              <a:t>Humidity -There are no significantly high correlation cases (&gt; 0.9) for humidity sensors.</a:t>
            </a:r>
            <a:br>
              <a:rPr lang="en-IN" sz="2400" dirty="0">
                <a:solidFill>
                  <a:srgbClr val="212121"/>
                </a:solidFill>
                <a:latin typeface="Calibri" panose="020F0502020204030204" pitchFamily="34" charset="0"/>
                <a:cs typeface="Calibri" panose="020F0502020204030204" pitchFamily="34" charset="0"/>
              </a:rPr>
            </a:br>
            <a:r>
              <a:rPr lang="en-IN" sz="2400" dirty="0">
                <a:solidFill>
                  <a:srgbClr val="212121"/>
                </a:solidFill>
                <a:latin typeface="Calibri" panose="020F0502020204030204" pitchFamily="34" charset="0"/>
                <a:cs typeface="Calibri" panose="020F0502020204030204" pitchFamily="34" charset="0"/>
              </a:rPr>
              <a:t>Random variables have no role to play</a:t>
            </a:r>
            <a:br>
              <a:rPr lang="en-IN" sz="2400" dirty="0">
                <a:solidFill>
                  <a:srgbClr val="212121"/>
                </a:solidFill>
                <a:latin typeface="Calibri" panose="020F0502020204030204" pitchFamily="34" charset="0"/>
                <a:cs typeface="Calibri" panose="020F0502020204030204" pitchFamily="34" charset="0"/>
              </a:rPr>
            </a:b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1427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3440-E899-1A55-94F8-EF2BE27DC73F}"/>
              </a:ext>
            </a:extLst>
          </p:cNvPr>
          <p:cNvSpPr>
            <a:spLocks noGrp="1"/>
          </p:cNvSpPr>
          <p:nvPr>
            <p:ph type="title"/>
          </p:nvPr>
        </p:nvSpPr>
        <p:spPr>
          <a:xfrm>
            <a:off x="1484311" y="685800"/>
            <a:ext cx="10018713" cy="5647623"/>
          </a:xfrm>
        </p:spPr>
        <p:txBody>
          <a:bodyPr>
            <a:noAutofit/>
          </a:bodyPr>
          <a:lstStyle/>
          <a:p>
            <a:pPr algn="l"/>
            <a:r>
              <a:rPr lang="en-IN" sz="4400" b="1" dirty="0">
                <a:solidFill>
                  <a:schemeClr val="tx1">
                    <a:lumMod val="75000"/>
                    <a:lumOff val="25000"/>
                  </a:schemeClr>
                </a:solidFill>
                <a:latin typeface="Calibri" panose="020F0502020204030204" pitchFamily="34" charset="0"/>
                <a:cs typeface="Calibri" panose="020F0502020204030204" pitchFamily="34" charset="0"/>
              </a:rPr>
              <a:t>Summary:</a:t>
            </a:r>
            <a:br>
              <a:rPr lang="en-IN" sz="2400" dirty="0">
                <a:solidFill>
                  <a:schemeClr val="tx1">
                    <a:lumMod val="75000"/>
                    <a:lumOff val="25000"/>
                  </a:schemeClr>
                </a:solidFill>
                <a:latin typeface="Arial Rounded MT Bold" panose="020F0704030504030204" pitchFamily="34" charset="77"/>
              </a:rPr>
            </a:br>
            <a:br>
              <a:rPr lang="en-IN" sz="2400" dirty="0">
                <a:solidFill>
                  <a:schemeClr val="tx1">
                    <a:lumMod val="75000"/>
                    <a:lumOff val="25000"/>
                  </a:schemeClr>
                </a:solidFill>
                <a:latin typeface="Roboto"/>
              </a:rPr>
            </a:br>
            <a:br>
              <a:rPr lang="en-IN" sz="2400" dirty="0">
                <a:solidFill>
                  <a:schemeClr val="tx1">
                    <a:lumMod val="75000"/>
                    <a:lumOff val="25000"/>
                  </a:schemeClr>
                </a:solidFill>
                <a:latin typeface="Roboto"/>
              </a:rPr>
            </a:br>
            <a:r>
              <a:rPr lang="en-IN" sz="2400" dirty="0">
                <a:solidFill>
                  <a:schemeClr val="tx1">
                    <a:lumMod val="75000"/>
                    <a:lumOff val="25000"/>
                  </a:schemeClr>
                </a:solidFill>
                <a:latin typeface="Calibri" panose="020F0502020204030204" pitchFamily="34" charset="0"/>
                <a:cs typeface="Calibri" panose="020F0502020204030204" pitchFamily="34" charset="0"/>
              </a:rPr>
              <a:t>The summary plot combines the relevance of features with the effects of features. Each point on the summary plot represents a Shapley value for a single instance of a feature. The feature determines the position on the y-axis, and the Shapley value of each instance determines the position on the x-axis. You can see that the most essential feature, the hour, has a high Shapley value range. The colour denotes the feature's value, which ranges from low to high. Overlapping points are jittered in the y-axis direction to give us a sense of the Shapley value distribution per feature. The features are arranged in descending order of importance.</a:t>
            </a:r>
            <a:endParaRPr 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9770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F138-1DB1-27A9-FB12-195697C22449}"/>
              </a:ext>
            </a:extLst>
          </p:cNvPr>
          <p:cNvSpPr>
            <a:spLocks noGrp="1"/>
          </p:cNvSpPr>
          <p:nvPr>
            <p:ph type="title"/>
          </p:nvPr>
        </p:nvSpPr>
        <p:spPr>
          <a:xfrm>
            <a:off x="1484311" y="-433137"/>
            <a:ext cx="10018713" cy="7291137"/>
          </a:xfrm>
        </p:spPr>
        <p:txBody>
          <a:bodyPr>
            <a:noAutofit/>
          </a:bodyPr>
          <a:lstStyle/>
          <a:p>
            <a:pPr algn="l"/>
            <a:r>
              <a:rPr lang="en-IN" sz="4400" b="1" dirty="0">
                <a:solidFill>
                  <a:schemeClr val="tx1">
                    <a:lumMod val="75000"/>
                    <a:lumOff val="25000"/>
                  </a:schemeClr>
                </a:solidFill>
                <a:latin typeface="Calibri" panose="020F0502020204030204" pitchFamily="34" charset="0"/>
                <a:cs typeface="Calibri" panose="020F0502020204030204" pitchFamily="34" charset="0"/>
              </a:rPr>
              <a:t>Conclusion:</a:t>
            </a:r>
            <a:br>
              <a:rPr lang="en-IN" sz="1800" b="1" dirty="0">
                <a:solidFill>
                  <a:schemeClr val="accent2"/>
                </a:solidFill>
                <a:latin typeface="Calibri" panose="020F0502020204030204" pitchFamily="34" charset="0"/>
                <a:cs typeface="Calibri" panose="020F0502020204030204" pitchFamily="34" charset="0"/>
              </a:rPr>
            </a:br>
            <a:br>
              <a:rPr lang="en-IN" sz="18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Many columns in the dataset are not normally distributed, and the target column is also right skewed.</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The dataset has many outliers and no null values.</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We have a high correlation with the dependent variable in the hours column, and many features have less than a 0.1 correlation with the dependent variable in the non linear dataset.</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Energy consumption is high in March and low in January, and a rise in temperature results in higher energy consumption.</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Decreased humidity leads to an increase in electricity consumption. Humidity is proportional to the dependent variable.</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The most important determining factor for energy consumption is the hour of day.</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During the evening hours of 16:00 to 20:00, there is a high usage of electricity of more than 140Wh. Electricity use is highest on weekends (Saturdays and Sundays). (more than 25% higher than on weekdays)</a:t>
            </a:r>
            <a:br>
              <a:rPr lang="en-IN" sz="2000" dirty="0">
                <a:latin typeface="Calibri" panose="020F0502020204030204" pitchFamily="34" charset="0"/>
                <a:cs typeface="Calibri" panose="020F0502020204030204" pitchFamily="34" charset="0"/>
              </a:rPr>
            </a:br>
            <a:r>
              <a:rPr lang="en-IN" sz="2000" dirty="0">
                <a:latin typeface="Calibri" panose="020F0502020204030204" pitchFamily="34" charset="0"/>
                <a:cs typeface="Calibri" panose="020F0502020204030204" pitchFamily="34" charset="0"/>
              </a:rPr>
              <a:t>As a feature, lights are extremely undervalued.</a:t>
            </a:r>
          </a:p>
        </p:txBody>
      </p:sp>
    </p:spTree>
    <p:extLst>
      <p:ext uri="{BB962C8B-B14F-4D97-AF65-F5344CB8AC3E}">
        <p14:creationId xmlns:p14="http://schemas.microsoft.com/office/powerpoint/2010/main" val="372023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3F11-6A59-6DDD-04D0-9695CFB472BD}"/>
              </a:ext>
            </a:extLst>
          </p:cNvPr>
          <p:cNvSpPr>
            <a:spLocks noGrp="1"/>
          </p:cNvSpPr>
          <p:nvPr>
            <p:ph type="title"/>
          </p:nvPr>
        </p:nvSpPr>
        <p:spPr>
          <a:xfrm>
            <a:off x="1493936" y="685800"/>
            <a:ext cx="10018713" cy="5724625"/>
          </a:xfrm>
        </p:spPr>
        <p:txBody>
          <a:bodyPr>
            <a:noAutofit/>
          </a:bodyPr>
          <a:lstStyle/>
          <a:p>
            <a:pPr algn="l"/>
            <a:r>
              <a:rPr lang="en-IN" sz="2400" dirty="0">
                <a:latin typeface="+mn-lt"/>
              </a:rPr>
              <a:t>We excluded features that were not important for predicting the dependent variable using a variance threshold, f regression, and the Pearson correlation matrix. We removed outliers from our model using feature engineering.</a:t>
            </a:r>
            <a:br>
              <a:rPr lang="en-IN" sz="2400" dirty="0">
                <a:latin typeface="+mn-lt"/>
              </a:rPr>
            </a:br>
            <a:r>
              <a:rPr lang="en-IN" sz="2400" dirty="0">
                <a:latin typeface="+mn-lt"/>
              </a:rPr>
              <a:t>              Implementing the XGBM and LGBM regression algorithms was done along with cross validation and hyperparameter adjustment on all models. Decision tree, Random forest, Gradient Boosting, and Linear Regression were also used. </a:t>
            </a:r>
            <a:r>
              <a:rPr lang="en-IN" sz="2400" b="1" dirty="0">
                <a:latin typeface="+mn-lt"/>
              </a:rPr>
              <a:t>In a comparison of all models, the Random Forest regressor is the best, having a high r2 score, a low MSE, and a low RMSE value. </a:t>
            </a:r>
            <a:r>
              <a:rPr lang="en-IN" sz="2400" b="1" dirty="0">
                <a:solidFill>
                  <a:srgbClr val="FF0000"/>
                </a:solidFill>
                <a:latin typeface="+mn-lt"/>
              </a:rPr>
              <a:t>Due to the time series nature of the dataset and the lack of time series concept implementation, some overfitting is occurring.</a:t>
            </a:r>
            <a:br>
              <a:rPr lang="en-IN" sz="2400" b="1" dirty="0">
                <a:solidFill>
                  <a:srgbClr val="FF0000"/>
                </a:solidFill>
                <a:latin typeface="+mn-lt"/>
              </a:rPr>
            </a:br>
            <a:br>
              <a:rPr lang="en-IN" sz="2400" b="1" dirty="0">
                <a:solidFill>
                  <a:schemeClr val="tx2">
                    <a:lumMod val="50000"/>
                  </a:schemeClr>
                </a:solidFill>
                <a:latin typeface="+mn-lt"/>
              </a:rPr>
            </a:br>
            <a:r>
              <a:rPr lang="en-IN" sz="2400" dirty="0">
                <a:latin typeface="+mn-lt"/>
              </a:rPr>
              <a:t>The model </a:t>
            </a:r>
            <a:r>
              <a:rPr lang="en-IN" sz="2400" dirty="0" err="1">
                <a:latin typeface="+mn-lt"/>
              </a:rPr>
              <a:t>explainability</a:t>
            </a:r>
            <a:r>
              <a:rPr lang="en-IN" sz="2400" dirty="0">
                <a:latin typeface="+mn-lt"/>
              </a:rPr>
              <a:t> Shap approach is used to determine which attributes are crucial for predicting output and understanding the model. The most significant feature is the hour feature.</a:t>
            </a:r>
            <a:br>
              <a:rPr lang="en-IN" sz="2400" dirty="0">
                <a:latin typeface="+mn-lt"/>
              </a:rPr>
            </a:br>
            <a:endParaRPr lang="en-IN" sz="2400" dirty="0"/>
          </a:p>
        </p:txBody>
      </p:sp>
    </p:spTree>
    <p:extLst>
      <p:ext uri="{BB962C8B-B14F-4D97-AF65-F5344CB8AC3E}">
        <p14:creationId xmlns:p14="http://schemas.microsoft.com/office/powerpoint/2010/main" val="4126732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2A14-8C6D-DBBE-DE68-970B7500BE2F}"/>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3CA242FF-581A-A5BD-1F30-0EE76A613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310" y="548640"/>
            <a:ext cx="10018713" cy="5399773"/>
          </a:xfrm>
          <a:prstGeom prst="rect">
            <a:avLst/>
          </a:prstGeom>
        </p:spPr>
      </p:pic>
    </p:spTree>
    <p:extLst>
      <p:ext uri="{BB962C8B-B14F-4D97-AF65-F5344CB8AC3E}">
        <p14:creationId xmlns:p14="http://schemas.microsoft.com/office/powerpoint/2010/main" val="7137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BA969-1CF9-DB5E-F755-B37B0BA6C518}"/>
              </a:ext>
            </a:extLst>
          </p:cNvPr>
          <p:cNvSpPr>
            <a:spLocks noGrp="1"/>
          </p:cNvSpPr>
          <p:nvPr>
            <p:ph type="title"/>
          </p:nvPr>
        </p:nvSpPr>
        <p:spPr>
          <a:xfrm>
            <a:off x="1828800" y="115504"/>
            <a:ext cx="9674224" cy="1299410"/>
          </a:xfrm>
        </p:spPr>
        <p:txBody>
          <a:bodyPr>
            <a:normAutofit/>
          </a:bodyPr>
          <a:lstStyle/>
          <a:p>
            <a:pPr algn="l"/>
            <a:r>
              <a:rPr lang="en-IN" sz="4400" b="1" dirty="0">
                <a:solidFill>
                  <a:schemeClr val="tx1"/>
                </a:solidFill>
                <a:latin typeface="Calibri" panose="020F0502020204030204" pitchFamily="34" charset="0"/>
                <a:cs typeface="Calibri" panose="020F0502020204030204" pitchFamily="34" charset="0"/>
              </a:rPr>
              <a:t>Table of content</a:t>
            </a:r>
          </a:p>
        </p:txBody>
      </p:sp>
      <p:sp>
        <p:nvSpPr>
          <p:cNvPr id="3" name="Content Placeholder 2">
            <a:extLst>
              <a:ext uri="{FF2B5EF4-FFF2-40B4-BE49-F238E27FC236}">
                <a16:creationId xmlns:a16="http://schemas.microsoft.com/office/drawing/2014/main" id="{0B71807A-3CD3-648B-D21D-46EEBA0EB0D9}"/>
              </a:ext>
            </a:extLst>
          </p:cNvPr>
          <p:cNvSpPr>
            <a:spLocks noGrp="1"/>
          </p:cNvSpPr>
          <p:nvPr>
            <p:ph idx="1"/>
          </p:nvPr>
        </p:nvSpPr>
        <p:spPr>
          <a:xfrm>
            <a:off x="2444817" y="1838427"/>
            <a:ext cx="9058206" cy="3952774"/>
          </a:xfrm>
        </p:spPr>
        <p:txBody>
          <a:bodyPr>
            <a:noAutofit/>
          </a:bodyPr>
          <a:lstStyle/>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Importing the Relevant Libraries</a:t>
            </a:r>
          </a:p>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Data Inspection</a:t>
            </a:r>
          </a:p>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Exploratory Data Analysis</a:t>
            </a:r>
          </a:p>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Feature selection</a:t>
            </a:r>
          </a:p>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Feature engineering</a:t>
            </a:r>
          </a:p>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Train and Test split</a:t>
            </a:r>
          </a:p>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Model training</a:t>
            </a:r>
          </a:p>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Cross validation</a:t>
            </a:r>
          </a:p>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Model </a:t>
            </a:r>
            <a:r>
              <a:rPr lang="en-IN" dirty="0" err="1">
                <a:solidFill>
                  <a:srgbClr val="212121"/>
                </a:solidFill>
                <a:latin typeface="Calibri" panose="020F0502020204030204" pitchFamily="34" charset="0"/>
                <a:cs typeface="Calibri" panose="020F0502020204030204" pitchFamily="34" charset="0"/>
              </a:rPr>
              <a:t>Explainability</a:t>
            </a:r>
            <a:endParaRPr lang="en-IN" dirty="0">
              <a:solidFill>
                <a:srgbClr val="212121"/>
              </a:solidFill>
              <a:latin typeface="Calibri" panose="020F0502020204030204" pitchFamily="34" charset="0"/>
              <a:cs typeface="Calibri" panose="020F0502020204030204" pitchFamily="34" charset="0"/>
            </a:endParaRPr>
          </a:p>
          <a:p>
            <a:pPr marL="342900" indent="-342900">
              <a:buClr>
                <a:schemeClr val="tx1"/>
              </a:buClr>
              <a:buFont typeface="Arial" panose="020B0604020202020204" pitchFamily="34" charset="0"/>
              <a:buChar char="•"/>
            </a:pPr>
            <a:r>
              <a:rPr lang="en-IN" dirty="0">
                <a:solidFill>
                  <a:srgbClr val="212121"/>
                </a:solidFill>
                <a:latin typeface="Calibri" panose="020F0502020204030204" pitchFamily="34" charset="0"/>
                <a:cs typeface="Calibri" panose="020F0502020204030204" pitchFamily="34" charset="0"/>
              </a:rPr>
              <a:t>Conclusion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82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26904-7227-E7F6-3355-901A9A96BC66}"/>
              </a:ext>
            </a:extLst>
          </p:cNvPr>
          <p:cNvSpPr>
            <a:spLocks noGrp="1"/>
          </p:cNvSpPr>
          <p:nvPr>
            <p:ph type="title"/>
          </p:nvPr>
        </p:nvSpPr>
        <p:spPr>
          <a:xfrm>
            <a:off x="1484311" y="695425"/>
            <a:ext cx="10018713" cy="6032634"/>
          </a:xfrm>
        </p:spPr>
        <p:txBody>
          <a:bodyPr>
            <a:noAutofit/>
          </a:bodyPr>
          <a:lstStyle/>
          <a:p>
            <a:pPr algn="l"/>
            <a:r>
              <a:rPr lang="en-IN" sz="4400" b="1" dirty="0">
                <a:solidFill>
                  <a:schemeClr val="tx1"/>
                </a:solidFill>
                <a:latin typeface="Calibri" panose="020F0502020204030204" pitchFamily="34" charset="0"/>
                <a:cs typeface="Calibri" panose="020F0502020204030204" pitchFamily="34" charset="0"/>
              </a:rPr>
              <a:t>Problem Statement</a:t>
            </a:r>
            <a:br>
              <a:rPr lang="en-IN" sz="2400" dirty="0">
                <a:solidFill>
                  <a:schemeClr val="tx1"/>
                </a:solidFill>
                <a:latin typeface="Arial Rounded MT Bold" panose="020F0704030504030204" pitchFamily="34" charset="77"/>
                <a:cs typeface="Times New Roman" panose="02020603050405020304" pitchFamily="18" charset="0"/>
              </a:rPr>
            </a:br>
            <a:br>
              <a:rPr lang="en-IN" sz="2400" dirty="0">
                <a:solidFill>
                  <a:schemeClr val="tx1"/>
                </a:solidFill>
                <a:latin typeface="Arial Rounded MT Bold" panose="020F0704030504030204" pitchFamily="34" charset="77"/>
                <a:cs typeface="Times New Roman" panose="02020603050405020304" pitchFamily="18" charset="0"/>
              </a:rPr>
            </a:br>
            <a:r>
              <a:rPr lang="en-IN" sz="2400" dirty="0">
                <a:latin typeface="Calibri" panose="020F0502020204030204" pitchFamily="34" charset="0"/>
                <a:cs typeface="Calibri" panose="020F0502020204030204" pitchFamily="34" charset="0"/>
              </a:rPr>
              <a:t>The data set is at 10 min for about 4.5 months. The house temperature and humidity conditions were monitored with a ZigBee wireless sensor network. Each wireless node transmitted the temperature and humidity conditions around 3.3 min. Then, the wireless data was averaged for 10 minutes periods. The energy data was logged every 10 minutes with </a:t>
            </a:r>
            <a:r>
              <a:rPr lang="en-IN" sz="2400" dirty="0" err="1">
                <a:latin typeface="Calibri" panose="020F0502020204030204" pitchFamily="34" charset="0"/>
                <a:cs typeface="Calibri" panose="020F0502020204030204" pitchFamily="34" charset="0"/>
              </a:rPr>
              <a:t>mbus</a:t>
            </a:r>
            <a:r>
              <a:rPr lang="en-IN" sz="2400" dirty="0">
                <a:latin typeface="Calibri" panose="020F0502020204030204" pitchFamily="34" charset="0"/>
                <a:cs typeface="Calibri" panose="020F0502020204030204" pitchFamily="34" charset="0"/>
              </a:rPr>
              <a:t> energy meters. Weather from the nearest airport weather station (</a:t>
            </a:r>
            <a:r>
              <a:rPr lang="en-IN" sz="2400" dirty="0" err="1">
                <a:latin typeface="Calibri" panose="020F0502020204030204" pitchFamily="34" charset="0"/>
                <a:cs typeface="Calibri" panose="020F0502020204030204" pitchFamily="34" charset="0"/>
              </a:rPr>
              <a:t>Chievres</a:t>
            </a:r>
            <a:r>
              <a:rPr lang="en-IN" sz="2400" dirty="0">
                <a:latin typeface="Calibri" panose="020F0502020204030204" pitchFamily="34" charset="0"/>
                <a:cs typeface="Calibri" panose="020F0502020204030204" pitchFamily="34" charset="0"/>
              </a:rPr>
              <a:t> Airport, Belgium) was downloaded from a public data set from Reliable Prognosis (rp5.ru) and merged together with the experimental data sets using the date and time column. Two random variables have been included in the data set for testing the regression models and to filter out non-predictive attributes (parameters).</a:t>
            </a:r>
            <a:br>
              <a:rPr lang="en-US" sz="2400" dirty="0">
                <a:latin typeface="Calibri" panose="020F0502020204030204" pitchFamily="34" charset="0"/>
                <a:cs typeface="Calibri" panose="020F0502020204030204" pitchFamily="34" charset="0"/>
              </a:rPr>
            </a:b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1302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390A-875A-1CD5-F8EF-C0391F812130}"/>
              </a:ext>
            </a:extLst>
          </p:cNvPr>
          <p:cNvSpPr>
            <a:spLocks noGrp="1"/>
          </p:cNvSpPr>
          <p:nvPr>
            <p:ph type="title"/>
          </p:nvPr>
        </p:nvSpPr>
        <p:spPr>
          <a:xfrm>
            <a:off x="1484311" y="685800"/>
            <a:ext cx="10018713" cy="5204861"/>
          </a:xfrm>
        </p:spPr>
        <p:txBody>
          <a:bodyPr>
            <a:noAutofit/>
          </a:bodyPr>
          <a:lstStyle/>
          <a:p>
            <a:pPr algn="l"/>
            <a:r>
              <a:rPr lang="en-IN" sz="4400" b="1" dirty="0">
                <a:solidFill>
                  <a:schemeClr val="tx1"/>
                </a:solidFill>
                <a:latin typeface="Calibri" panose="020F0502020204030204" pitchFamily="34" charset="0"/>
                <a:cs typeface="Calibri" panose="020F0502020204030204" pitchFamily="34" charset="0"/>
              </a:rPr>
              <a:t>Objective</a:t>
            </a:r>
            <a:br>
              <a:rPr lang="en-IN" sz="2400" dirty="0">
                <a:solidFill>
                  <a:schemeClr val="tx1"/>
                </a:solidFill>
                <a:latin typeface="Arial Rounded MT Bold" panose="020F0704030504030204" pitchFamily="34" charset="77"/>
              </a:rPr>
            </a:br>
            <a:br>
              <a:rPr lang="en-IN" sz="2400" dirty="0"/>
            </a:br>
            <a:r>
              <a:rPr lang="en-IN" sz="2400" dirty="0">
                <a:latin typeface="Calibri" panose="020F0502020204030204" pitchFamily="34" charset="0"/>
                <a:cs typeface="Calibri" panose="020F0502020204030204" pitchFamily="34" charset="0"/>
              </a:rPr>
              <a:t>Energy usage is rapidly increasing in today's world. We are experiencing a lack of energy due to the increased energy consumption in some regions of the world, which is causing environmental damage. Our main purpose in this project is to analyse what factors are affecting the increase energy consumption of home appliances, how we may reduce energy consumption of home appliances, and predict energy consumption of appliances using regression models</a:t>
            </a:r>
          </a:p>
        </p:txBody>
      </p:sp>
    </p:spTree>
    <p:extLst>
      <p:ext uri="{BB962C8B-B14F-4D97-AF65-F5344CB8AC3E}">
        <p14:creationId xmlns:p14="http://schemas.microsoft.com/office/powerpoint/2010/main" val="362481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093-56C6-182D-A74F-41375BEBC7B0}"/>
              </a:ext>
            </a:extLst>
          </p:cNvPr>
          <p:cNvSpPr>
            <a:spLocks noGrp="1"/>
          </p:cNvSpPr>
          <p:nvPr>
            <p:ph type="title"/>
          </p:nvPr>
        </p:nvSpPr>
        <p:spPr>
          <a:xfrm>
            <a:off x="1484311" y="173255"/>
            <a:ext cx="10018713" cy="5431678"/>
          </a:xfrm>
        </p:spPr>
        <p:txBody>
          <a:bodyPr>
            <a:noAutofit/>
          </a:bodyPr>
          <a:lstStyle/>
          <a:p>
            <a:pPr algn="l"/>
            <a:br>
              <a:rPr lang="en-IN" sz="4400" b="1" dirty="0">
                <a:solidFill>
                  <a:schemeClr val="tx1">
                    <a:lumMod val="75000"/>
                    <a:lumOff val="25000"/>
                  </a:schemeClr>
                </a:solidFill>
                <a:latin typeface="Calibri" panose="020F0502020204030204" pitchFamily="34" charset="0"/>
                <a:cs typeface="Calibri" panose="020F0502020204030204" pitchFamily="34" charset="0"/>
              </a:rPr>
            </a:br>
            <a:r>
              <a:rPr lang="en-IN" sz="4400" b="1" dirty="0">
                <a:solidFill>
                  <a:schemeClr val="tx1">
                    <a:lumMod val="75000"/>
                    <a:lumOff val="25000"/>
                  </a:schemeClr>
                </a:solidFill>
                <a:latin typeface="Calibri" panose="020F0502020204030204" pitchFamily="34" charset="0"/>
                <a:cs typeface="Calibri" panose="020F0502020204030204" pitchFamily="34" charset="0"/>
              </a:rPr>
              <a:t>Data set information</a:t>
            </a: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b="1" dirty="0">
                <a:solidFill>
                  <a:schemeClr val="tx1">
                    <a:lumMod val="75000"/>
                    <a:lumOff val="25000"/>
                  </a:schemeClr>
                </a:solidFill>
                <a:latin typeface="Calibri" panose="020F0502020204030204" pitchFamily="34" charset="0"/>
                <a:cs typeface="Calibri" panose="020F0502020204030204" pitchFamily="34" charset="0"/>
              </a:rPr>
              <a:t>Columns Used:</a:t>
            </a:r>
            <a:br>
              <a:rPr lang="en-IN" sz="2000" b="1"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Date time year-month-day </a:t>
            </a:r>
            <a:r>
              <a:rPr lang="en-IN" sz="2000" dirty="0" err="1">
                <a:solidFill>
                  <a:schemeClr val="tx1">
                    <a:lumMod val="75000"/>
                    <a:lumOff val="25000"/>
                  </a:schemeClr>
                </a:solidFill>
                <a:latin typeface="Calibri" panose="020F0502020204030204" pitchFamily="34" charset="0"/>
                <a:cs typeface="Calibri" panose="020F0502020204030204" pitchFamily="34" charset="0"/>
              </a:rPr>
              <a:t>hour:minute:second</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Appliances, energy use in </a:t>
            </a:r>
            <a:r>
              <a:rPr lang="en-IN" sz="2000" dirty="0" err="1">
                <a:solidFill>
                  <a:schemeClr val="tx1">
                    <a:lumMod val="75000"/>
                    <a:lumOff val="25000"/>
                  </a:schemeClr>
                </a:solidFill>
                <a:latin typeface="Calibri" panose="020F0502020204030204" pitchFamily="34" charset="0"/>
                <a:cs typeface="Calibri" panose="020F0502020204030204" pitchFamily="34" charset="0"/>
              </a:rPr>
              <a:t>Wh</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Lights, energy use of light fixtures in the house in </a:t>
            </a:r>
            <a:r>
              <a:rPr lang="en-IN" sz="2000" dirty="0" err="1">
                <a:solidFill>
                  <a:schemeClr val="tx1">
                    <a:lumMod val="75000"/>
                    <a:lumOff val="25000"/>
                  </a:schemeClr>
                </a:solidFill>
                <a:latin typeface="Calibri" panose="020F0502020204030204" pitchFamily="34" charset="0"/>
                <a:cs typeface="Calibri" panose="020F0502020204030204" pitchFamily="34" charset="0"/>
              </a:rPr>
              <a:t>Wh</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T1, Temperature in kitchen area, in Celsius</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RH_1, Humidity in kitchen area, in %</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T2, Temperature in living room area, in Celsius</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RH_2, Humidity in living room area, in %</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T3, Temperature in laundry room area</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RH_3, Humidity in laundry room area, in %</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T4, Temperature in office room, in Celsius</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RH_4, Humidity in office room, in %</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T5, Temperature in bathroom, in Celsius</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RH_5, Humidity in bathroom, in %</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T6, Temperature outside the building (north side), in Celsius</a:t>
            </a: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000" dirty="0">
                <a:solidFill>
                  <a:schemeClr val="tx1">
                    <a:lumMod val="75000"/>
                    <a:lumOff val="25000"/>
                  </a:schemeClr>
                </a:solidFill>
                <a:latin typeface="Calibri" panose="020F0502020204030204" pitchFamily="34" charset="0"/>
                <a:cs typeface="Calibri" panose="020F0502020204030204" pitchFamily="34" charset="0"/>
              </a:rPr>
              <a:t> RH_6, Humidity outside the building (north side), in %</a:t>
            </a:r>
            <a:br>
              <a:rPr lang="en-IN" sz="2000" dirty="0">
                <a:solidFill>
                  <a:schemeClr val="tx1">
                    <a:lumMod val="75000"/>
                    <a:lumOff val="25000"/>
                  </a:schemeClr>
                </a:solidFill>
                <a:latin typeface="Calibri" panose="020F0502020204030204" pitchFamily="34" charset="0"/>
                <a:cs typeface="Calibri" panose="020F0502020204030204" pitchFamily="34" charset="0"/>
              </a:rPr>
            </a:br>
            <a:endParaRPr lang="en-IN" sz="20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0656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CA8B-838A-4651-A01D-85F7C256CBE6}"/>
              </a:ext>
            </a:extLst>
          </p:cNvPr>
          <p:cNvSpPr>
            <a:spLocks noGrp="1"/>
          </p:cNvSpPr>
          <p:nvPr>
            <p:ph type="title"/>
          </p:nvPr>
        </p:nvSpPr>
        <p:spPr>
          <a:xfrm>
            <a:off x="1484311" y="685800"/>
            <a:ext cx="10018713" cy="5156735"/>
          </a:xfrm>
        </p:spPr>
        <p:txBody>
          <a:bodyPr>
            <a:noAutofit/>
          </a:bodyPr>
          <a:lstStyle/>
          <a:p>
            <a:pPr algn="l"/>
            <a:r>
              <a:rPr lang="en-IN" sz="2400" dirty="0">
                <a:solidFill>
                  <a:schemeClr val="tx1">
                    <a:lumMod val="75000"/>
                    <a:lumOff val="25000"/>
                  </a:schemeClr>
                </a:solidFill>
                <a:latin typeface="Calibri" panose="020F0502020204030204" pitchFamily="34" charset="0"/>
                <a:ea typeface="Roboto" panose="02000000000000000000" pitchFamily="2" charset="0"/>
                <a:cs typeface="Calibri" panose="020F0502020204030204" pitchFamily="34" charset="0"/>
              </a:rPr>
              <a:t>T7, Temperature in ironing room , in Celsius</a:t>
            </a:r>
            <a:br>
              <a:rPr lang="en-IN" sz="2400" dirty="0">
                <a:solidFill>
                  <a:schemeClr val="tx1">
                    <a:lumMod val="75000"/>
                    <a:lumOff val="25000"/>
                  </a:schemeClr>
                </a:solidFill>
                <a:latin typeface="Calibri" panose="020F0502020204030204" pitchFamily="34" charset="0"/>
                <a:ea typeface="Roboto" panose="02000000000000000000" pitchFamily="2"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RH_7, Humidity in ironing room, in %</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T8, Temperature in teenager room 2, in Celsius</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RH_8, Humidity in teenager room 2, in %</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T9, Temperature in parents room, in Celsius</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RH_9, Humidity in parents room, in %</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To, Temperature outside (from </a:t>
            </a:r>
            <a:r>
              <a:rPr lang="en-IN" sz="2400" dirty="0" err="1">
                <a:solidFill>
                  <a:schemeClr val="tx1">
                    <a:lumMod val="75000"/>
                    <a:lumOff val="25000"/>
                  </a:schemeClr>
                </a:solidFill>
                <a:latin typeface="Calibri" panose="020F0502020204030204" pitchFamily="34" charset="0"/>
                <a:cs typeface="Calibri" panose="020F0502020204030204" pitchFamily="34" charset="0"/>
              </a:rPr>
              <a:t>Chievres</a:t>
            </a:r>
            <a:r>
              <a:rPr lang="en-IN" sz="2400" dirty="0">
                <a:solidFill>
                  <a:schemeClr val="tx1">
                    <a:lumMod val="75000"/>
                    <a:lumOff val="25000"/>
                  </a:schemeClr>
                </a:solidFill>
                <a:latin typeface="Calibri" panose="020F0502020204030204" pitchFamily="34" charset="0"/>
                <a:cs typeface="Calibri" panose="020F0502020204030204" pitchFamily="34" charset="0"/>
              </a:rPr>
              <a:t> weather station), in                                                                  Celsius</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Pressure (from </a:t>
            </a:r>
            <a:r>
              <a:rPr lang="en-IN" sz="2400" dirty="0" err="1">
                <a:solidFill>
                  <a:schemeClr val="tx1">
                    <a:lumMod val="75000"/>
                    <a:lumOff val="25000"/>
                  </a:schemeClr>
                </a:solidFill>
                <a:latin typeface="Calibri" panose="020F0502020204030204" pitchFamily="34" charset="0"/>
                <a:cs typeface="Calibri" panose="020F0502020204030204" pitchFamily="34" charset="0"/>
              </a:rPr>
              <a:t>Chievres</a:t>
            </a:r>
            <a:r>
              <a:rPr lang="en-IN" sz="2400" dirty="0">
                <a:solidFill>
                  <a:schemeClr val="tx1">
                    <a:lumMod val="75000"/>
                    <a:lumOff val="25000"/>
                  </a:schemeClr>
                </a:solidFill>
                <a:latin typeface="Calibri" panose="020F0502020204030204" pitchFamily="34" charset="0"/>
                <a:cs typeface="Calibri" panose="020F0502020204030204" pitchFamily="34" charset="0"/>
              </a:rPr>
              <a:t> weather station), in mm Hg</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err="1">
                <a:solidFill>
                  <a:schemeClr val="tx1">
                    <a:lumMod val="75000"/>
                    <a:lumOff val="25000"/>
                  </a:schemeClr>
                </a:solidFill>
                <a:latin typeface="Calibri" panose="020F0502020204030204" pitchFamily="34" charset="0"/>
                <a:cs typeface="Calibri" panose="020F0502020204030204" pitchFamily="34" charset="0"/>
              </a:rPr>
              <a:t>RH_out</a:t>
            </a:r>
            <a:r>
              <a:rPr lang="en-IN" sz="2400" dirty="0">
                <a:solidFill>
                  <a:schemeClr val="tx1">
                    <a:lumMod val="75000"/>
                    <a:lumOff val="25000"/>
                  </a:schemeClr>
                </a:solidFill>
                <a:latin typeface="Calibri" panose="020F0502020204030204" pitchFamily="34" charset="0"/>
                <a:cs typeface="Calibri" panose="020F0502020204030204" pitchFamily="34" charset="0"/>
              </a:rPr>
              <a:t>, Humidity outside (from </a:t>
            </a:r>
            <a:r>
              <a:rPr lang="en-IN" sz="2400" dirty="0" err="1">
                <a:solidFill>
                  <a:schemeClr val="tx1">
                    <a:lumMod val="75000"/>
                    <a:lumOff val="25000"/>
                  </a:schemeClr>
                </a:solidFill>
                <a:latin typeface="Calibri" panose="020F0502020204030204" pitchFamily="34" charset="0"/>
                <a:cs typeface="Calibri" panose="020F0502020204030204" pitchFamily="34" charset="0"/>
              </a:rPr>
              <a:t>Chievres</a:t>
            </a:r>
            <a:r>
              <a:rPr lang="en-IN" sz="2400" dirty="0">
                <a:solidFill>
                  <a:schemeClr val="tx1">
                    <a:lumMod val="75000"/>
                    <a:lumOff val="25000"/>
                  </a:schemeClr>
                </a:solidFill>
                <a:latin typeface="Calibri" panose="020F0502020204030204" pitchFamily="34" charset="0"/>
                <a:cs typeface="Calibri" panose="020F0502020204030204" pitchFamily="34" charset="0"/>
              </a:rPr>
              <a:t> weather station), in %</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Wind speed (from </a:t>
            </a:r>
            <a:r>
              <a:rPr lang="en-IN" sz="2400" dirty="0" err="1">
                <a:solidFill>
                  <a:schemeClr val="tx1">
                    <a:lumMod val="75000"/>
                    <a:lumOff val="25000"/>
                  </a:schemeClr>
                </a:solidFill>
                <a:latin typeface="Calibri" panose="020F0502020204030204" pitchFamily="34" charset="0"/>
                <a:cs typeface="Calibri" panose="020F0502020204030204" pitchFamily="34" charset="0"/>
              </a:rPr>
              <a:t>Chievres</a:t>
            </a:r>
            <a:r>
              <a:rPr lang="en-IN" sz="2400" dirty="0">
                <a:solidFill>
                  <a:schemeClr val="tx1">
                    <a:lumMod val="75000"/>
                    <a:lumOff val="25000"/>
                  </a:schemeClr>
                </a:solidFill>
                <a:latin typeface="Calibri" panose="020F0502020204030204" pitchFamily="34" charset="0"/>
                <a:cs typeface="Calibri" panose="020F0502020204030204" pitchFamily="34" charset="0"/>
              </a:rPr>
              <a:t> weather station), in m/s</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Visibility (from </a:t>
            </a:r>
            <a:r>
              <a:rPr lang="en-IN" sz="2400" dirty="0" err="1">
                <a:solidFill>
                  <a:schemeClr val="tx1">
                    <a:lumMod val="75000"/>
                    <a:lumOff val="25000"/>
                  </a:schemeClr>
                </a:solidFill>
                <a:latin typeface="Calibri" panose="020F0502020204030204" pitchFamily="34" charset="0"/>
                <a:cs typeface="Calibri" panose="020F0502020204030204" pitchFamily="34" charset="0"/>
              </a:rPr>
              <a:t>Chievres</a:t>
            </a:r>
            <a:r>
              <a:rPr lang="en-IN" sz="2400" dirty="0">
                <a:solidFill>
                  <a:schemeClr val="tx1">
                    <a:lumMod val="75000"/>
                    <a:lumOff val="25000"/>
                  </a:schemeClr>
                </a:solidFill>
                <a:latin typeface="Calibri" panose="020F0502020204030204" pitchFamily="34" charset="0"/>
                <a:cs typeface="Calibri" panose="020F0502020204030204" pitchFamily="34" charset="0"/>
              </a:rPr>
              <a:t> weather station), in km</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27.  </a:t>
            </a:r>
            <a:r>
              <a:rPr lang="en-IN" sz="2400" dirty="0" err="1">
                <a:solidFill>
                  <a:schemeClr val="tx1">
                    <a:lumMod val="75000"/>
                    <a:lumOff val="25000"/>
                  </a:schemeClr>
                </a:solidFill>
                <a:latin typeface="Calibri" panose="020F0502020204030204" pitchFamily="34" charset="0"/>
                <a:cs typeface="Calibri" panose="020F0502020204030204" pitchFamily="34" charset="0"/>
              </a:rPr>
              <a:t>Tdewpoint</a:t>
            </a:r>
            <a:r>
              <a:rPr lang="en-IN" sz="2400" dirty="0">
                <a:solidFill>
                  <a:schemeClr val="tx1">
                    <a:lumMod val="75000"/>
                    <a:lumOff val="25000"/>
                  </a:schemeClr>
                </a:solidFill>
                <a:latin typeface="Calibri" panose="020F0502020204030204" pitchFamily="34" charset="0"/>
                <a:cs typeface="Calibri" panose="020F0502020204030204" pitchFamily="34" charset="0"/>
              </a:rPr>
              <a:t> (from </a:t>
            </a:r>
            <a:r>
              <a:rPr lang="en-IN" sz="2400" dirty="0" err="1">
                <a:solidFill>
                  <a:schemeClr val="tx1">
                    <a:lumMod val="75000"/>
                    <a:lumOff val="25000"/>
                  </a:schemeClr>
                </a:solidFill>
                <a:latin typeface="Calibri" panose="020F0502020204030204" pitchFamily="34" charset="0"/>
                <a:cs typeface="Calibri" panose="020F0502020204030204" pitchFamily="34" charset="0"/>
              </a:rPr>
              <a:t>Chievres</a:t>
            </a:r>
            <a:r>
              <a:rPr lang="en-IN" sz="2400" dirty="0">
                <a:solidFill>
                  <a:schemeClr val="tx1">
                    <a:lumMod val="75000"/>
                    <a:lumOff val="25000"/>
                  </a:schemeClr>
                </a:solidFill>
                <a:latin typeface="Calibri" panose="020F0502020204030204" pitchFamily="34" charset="0"/>
                <a:cs typeface="Calibri" panose="020F0502020204030204" pitchFamily="34" charset="0"/>
              </a:rPr>
              <a:t> weather station), Â°C</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28.  rv1, Random variable 1, nondimensional</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29.  rv2, Random variable 2, nondimensional</a:t>
            </a:r>
            <a:br>
              <a:rPr lang="en-IN" sz="2400" dirty="0">
                <a:solidFill>
                  <a:schemeClr val="tx1">
                    <a:lumMod val="75000"/>
                    <a:lumOff val="25000"/>
                  </a:schemeClr>
                </a:solidFill>
                <a:latin typeface="Calibri" panose="020F0502020204030204" pitchFamily="34" charset="0"/>
                <a:cs typeface="Calibri" panose="020F0502020204030204" pitchFamily="34" charset="0"/>
              </a:rPr>
            </a:br>
            <a:endParaRPr lang="en-IN"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743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0285-6A79-DAA0-DD39-2DA4881D7821}"/>
              </a:ext>
            </a:extLst>
          </p:cNvPr>
          <p:cNvSpPr>
            <a:spLocks noGrp="1"/>
          </p:cNvSpPr>
          <p:nvPr>
            <p:ph type="title"/>
          </p:nvPr>
        </p:nvSpPr>
        <p:spPr>
          <a:xfrm>
            <a:off x="1484311" y="685800"/>
            <a:ext cx="10018713" cy="5329989"/>
          </a:xfrm>
        </p:spPr>
        <p:txBody>
          <a:bodyPr>
            <a:noAutofit/>
          </a:bodyPr>
          <a:lstStyle/>
          <a:p>
            <a:pPr algn="l"/>
            <a:r>
              <a:rPr lang="en-IN" sz="4400" b="1" dirty="0">
                <a:solidFill>
                  <a:schemeClr val="tx1">
                    <a:lumMod val="75000"/>
                    <a:lumOff val="25000"/>
                  </a:schemeClr>
                </a:solidFill>
                <a:latin typeface="Calibri" panose="020F0502020204030204" pitchFamily="34" charset="0"/>
                <a:cs typeface="Calibri" panose="020F0502020204030204" pitchFamily="34" charset="0"/>
              </a:rPr>
              <a:t>Data Inspection</a:t>
            </a:r>
            <a:br>
              <a:rPr lang="en-IN" sz="2400" dirty="0">
                <a:solidFill>
                  <a:schemeClr val="tx1">
                    <a:lumMod val="75000"/>
                    <a:lumOff val="25000"/>
                  </a:schemeClr>
                </a:solidFill>
                <a:latin typeface="Calibri" panose="020F0502020204030204" pitchFamily="34" charset="0"/>
                <a:cs typeface="Calibri" panose="020F0502020204030204" pitchFamily="34" charset="0"/>
              </a:rPr>
            </a:b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From the statistics part of our data we can observe:</a:t>
            </a:r>
            <a:br>
              <a:rPr lang="en-IN" sz="2400" dirty="0">
                <a:solidFill>
                  <a:schemeClr val="tx1">
                    <a:lumMod val="75000"/>
                    <a:lumOff val="25000"/>
                  </a:schemeClr>
                </a:solidFill>
                <a:latin typeface="Calibri" panose="020F0502020204030204" pitchFamily="34" charset="0"/>
                <a:cs typeface="Calibri" panose="020F0502020204030204" pitchFamily="34" charset="0"/>
              </a:rPr>
            </a:b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There are 29 columns and 19735 rows in our dataset.</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The maximum energy consumption of the appliance is 1080 watts, while the minimum is 10 watts.</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The majority of the data in the light column are 0 values.</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The maximum pressure outside the home is 772.3 mm hg.</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There are no categorical columns in the dataset other than the date column.</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Average temperature outside is about 7.5 degrees. While it ranges from -6 to 28 degrees.</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There are no null or missing values.</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Outside humidity is higher than inside humidity.</a:t>
            </a:r>
            <a:br>
              <a:rPr lang="en-IN" sz="2400" dirty="0">
                <a:solidFill>
                  <a:schemeClr val="tx1">
                    <a:lumMod val="75000"/>
                    <a:lumOff val="25000"/>
                  </a:schemeClr>
                </a:solidFill>
                <a:latin typeface="Calibri" panose="020F0502020204030204" pitchFamily="34" charset="0"/>
                <a:cs typeface="Calibri" panose="020F0502020204030204" pitchFamily="34" charset="0"/>
              </a:rPr>
            </a:br>
            <a:r>
              <a:rPr lang="en-IN" sz="2400" dirty="0">
                <a:solidFill>
                  <a:schemeClr val="tx1">
                    <a:lumMod val="75000"/>
                    <a:lumOff val="25000"/>
                  </a:schemeClr>
                </a:solidFill>
                <a:latin typeface="Calibri" panose="020F0502020204030204" pitchFamily="34" charset="0"/>
                <a:cs typeface="Calibri" panose="020F0502020204030204" pitchFamily="34" charset="0"/>
              </a:rPr>
              <a:t>The maximum wind speed is 14 m/s.</a:t>
            </a:r>
            <a:br>
              <a:rPr lang="en-IN" sz="2400" dirty="0">
                <a:solidFill>
                  <a:schemeClr val="tx1">
                    <a:lumMod val="75000"/>
                    <a:lumOff val="25000"/>
                  </a:schemeClr>
                </a:solidFill>
                <a:latin typeface="Calibri" panose="020F0502020204030204" pitchFamily="34" charset="0"/>
                <a:cs typeface="Calibri" panose="020F0502020204030204" pitchFamily="34" charset="0"/>
              </a:rPr>
            </a:br>
            <a:endParaRPr lang="en-IN"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9863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FC06-D828-804D-01BD-401F84E7B931}"/>
              </a:ext>
            </a:extLst>
          </p:cNvPr>
          <p:cNvSpPr>
            <a:spLocks noGrp="1"/>
          </p:cNvSpPr>
          <p:nvPr>
            <p:ph type="title"/>
          </p:nvPr>
        </p:nvSpPr>
        <p:spPr>
          <a:xfrm>
            <a:off x="1484311" y="-3850105"/>
            <a:ext cx="10018713" cy="10414535"/>
          </a:xfrm>
        </p:spPr>
        <p:txBody>
          <a:bodyPr>
            <a:normAutofit fontScale="90000"/>
          </a:bodyPr>
          <a:lstStyle/>
          <a:p>
            <a:pPr algn="l"/>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br>
              <a:rPr lang="en-IN" sz="2000" dirty="0">
                <a:solidFill>
                  <a:schemeClr val="tx1"/>
                </a:solidFill>
                <a:latin typeface="Calibri" panose="020F0502020204030204" pitchFamily="34" charset="0"/>
                <a:cs typeface="Calibri" panose="020F0502020204030204" pitchFamily="34" charset="0"/>
              </a:rPr>
            </a:br>
            <a:r>
              <a:rPr lang="en-IN" sz="4900" b="1" dirty="0">
                <a:solidFill>
                  <a:schemeClr val="tx1"/>
                </a:solidFill>
                <a:latin typeface="Calibri" panose="020F0502020204030204" pitchFamily="34" charset="0"/>
                <a:cs typeface="Calibri" panose="020F0502020204030204" pitchFamily="34" charset="0"/>
              </a:rPr>
              <a:t>Exploratory Data Analysis</a:t>
            </a:r>
            <a:br>
              <a:rPr lang="en-IN" sz="2000" dirty="0">
                <a:solidFill>
                  <a:schemeClr val="tx1"/>
                </a:solidFill>
                <a:latin typeface="Arial Rounded MT Bold" panose="020F0704030504030204" pitchFamily="34" charset="77"/>
              </a:rPr>
            </a:br>
            <a:br>
              <a:rPr lang="en-IN" sz="2000" dirty="0">
                <a:solidFill>
                  <a:schemeClr val="tx1"/>
                </a:solidFill>
                <a:latin typeface="Arial Rounded MT Bold" panose="020F0704030504030204" pitchFamily="34" charset="77"/>
              </a:rPr>
            </a:br>
            <a:r>
              <a:rPr lang="en-IN" sz="2700" dirty="0">
                <a:solidFill>
                  <a:schemeClr val="tx1">
                    <a:lumMod val="75000"/>
                    <a:lumOff val="25000"/>
                  </a:schemeClr>
                </a:solidFill>
                <a:latin typeface="Calibri" panose="020F0502020204030204" pitchFamily="34" charset="0"/>
                <a:cs typeface="Calibri" panose="020F0502020204030204" pitchFamily="34" charset="0"/>
              </a:rPr>
              <a:t>Checking distribution of target variable</a:t>
            </a: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tx1">
                    <a:lumMod val="75000"/>
                    <a:lumOff val="25000"/>
                  </a:schemeClr>
                </a:solidFill>
                <a:latin typeface="Calibri" panose="020F0502020204030204" pitchFamily="34" charset="0"/>
                <a:cs typeface="Calibri" panose="020F0502020204030204" pitchFamily="34" charset="0"/>
              </a:rPr>
            </a:br>
            <a:r>
              <a:rPr lang="en-IN" sz="2200" u="sng" dirty="0">
                <a:solidFill>
                  <a:schemeClr val="tx1">
                    <a:lumMod val="75000"/>
                    <a:lumOff val="25000"/>
                  </a:schemeClr>
                </a:solidFill>
                <a:latin typeface="Calibri" panose="020F0502020204030204" pitchFamily="34" charset="0"/>
                <a:cs typeface="Calibri" panose="020F0502020204030204" pitchFamily="34" charset="0"/>
              </a:rPr>
              <a:t>Observation:</a:t>
            </a:r>
            <a:br>
              <a:rPr lang="en-IN" sz="2200" u="sng" dirty="0">
                <a:solidFill>
                  <a:schemeClr val="tx1">
                    <a:lumMod val="75000"/>
                    <a:lumOff val="25000"/>
                  </a:schemeClr>
                </a:solidFill>
                <a:latin typeface="Calibri" panose="020F0502020204030204" pitchFamily="34" charset="0"/>
                <a:cs typeface="Calibri" panose="020F0502020204030204" pitchFamily="34" charset="0"/>
              </a:rPr>
            </a:br>
            <a:r>
              <a:rPr lang="en-IN" sz="2200" dirty="0">
                <a:solidFill>
                  <a:schemeClr val="tx1">
                    <a:lumMod val="75000"/>
                    <a:lumOff val="25000"/>
                  </a:schemeClr>
                </a:solidFill>
                <a:latin typeface="Calibri" panose="020F0502020204030204" pitchFamily="34" charset="0"/>
                <a:cs typeface="Calibri" panose="020F0502020204030204" pitchFamily="34" charset="0"/>
              </a:rPr>
              <a:t>Since our graph is positively skewed, it is moving towards the y axis, and we couldn't get a better visualisation with this type of graph. As a result, it is better to apply a Log, Square Root, or Exponential transformation and check the dependent variable's distribution.</a:t>
            </a:r>
            <a:br>
              <a:rPr lang="en-IN" sz="2200" dirty="0">
                <a:solidFill>
                  <a:schemeClr val="tx1">
                    <a:lumMod val="75000"/>
                    <a:lumOff val="25000"/>
                  </a:schemeClr>
                </a:solidFill>
                <a:latin typeface="Calibri" panose="020F0502020204030204" pitchFamily="34" charset="0"/>
                <a:cs typeface="Calibri" panose="020F0502020204030204" pitchFamily="34" charset="0"/>
              </a:rPr>
            </a:br>
            <a:br>
              <a:rPr lang="en-IN" sz="2000" dirty="0">
                <a:solidFill>
                  <a:schemeClr val="bg1"/>
                </a:solidFill>
                <a:latin typeface="Arial Rounded MT Bold" panose="020F0704030504030204" pitchFamily="34" charset="77"/>
              </a:rPr>
            </a:br>
            <a:endParaRPr lang="en-IN" sz="2000" dirty="0"/>
          </a:p>
        </p:txBody>
      </p:sp>
      <p:pic>
        <p:nvPicPr>
          <p:cNvPr id="4" name="Picture 3">
            <a:extLst>
              <a:ext uri="{FF2B5EF4-FFF2-40B4-BE49-F238E27FC236}">
                <a16:creationId xmlns:a16="http://schemas.microsoft.com/office/drawing/2014/main" id="{912AEE81-F5F5-3F03-B899-292008902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293" y="2152522"/>
            <a:ext cx="8470231" cy="2552955"/>
          </a:xfrm>
          <a:prstGeom prst="rect">
            <a:avLst/>
          </a:prstGeom>
        </p:spPr>
      </p:pic>
    </p:spTree>
    <p:extLst>
      <p:ext uri="{BB962C8B-B14F-4D97-AF65-F5344CB8AC3E}">
        <p14:creationId xmlns:p14="http://schemas.microsoft.com/office/powerpoint/2010/main" val="398502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9471-91B1-F0B1-B78F-936478989E72}"/>
              </a:ext>
            </a:extLst>
          </p:cNvPr>
          <p:cNvSpPr>
            <a:spLocks noGrp="1"/>
          </p:cNvSpPr>
          <p:nvPr>
            <p:ph type="title"/>
          </p:nvPr>
        </p:nvSpPr>
        <p:spPr>
          <a:xfrm>
            <a:off x="1484311" y="-4263992"/>
            <a:ext cx="10018713" cy="10789920"/>
          </a:xfrm>
        </p:spPr>
        <p:txBody>
          <a:bodyPr>
            <a:normAutofit fontScale="90000"/>
          </a:bodyPr>
          <a:lstStyle/>
          <a:p>
            <a:pPr algn="l"/>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latin typeface="Calibri" panose="020F0502020204030204" pitchFamily="34" charset="0"/>
                <a:cs typeface="Calibri" panose="020F0502020204030204" pitchFamily="34" charset="0"/>
              </a:rPr>
            </a:br>
            <a:r>
              <a:rPr lang="en-IN" sz="2400" dirty="0">
                <a:solidFill>
                  <a:schemeClr val="tx1"/>
                </a:solidFill>
                <a:latin typeface="Calibri" panose="020F0502020204030204" pitchFamily="34" charset="0"/>
                <a:cs typeface="Calibri" panose="020F0502020204030204" pitchFamily="34" charset="0"/>
              </a:rPr>
              <a:t>To check the distribution using Log transformation method on dependent variable</a:t>
            </a: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solidFill>
                  <a:schemeClr val="tx1"/>
                </a:solidFill>
                <a:latin typeface="Calibri" panose="020F0502020204030204" pitchFamily="34" charset="0"/>
                <a:cs typeface="Calibri" panose="020F0502020204030204" pitchFamily="34" charset="0"/>
              </a:rPr>
            </a:br>
            <a:br>
              <a:rPr lang="en-IN" sz="2400" dirty="0">
                <a:latin typeface="Calibri" panose="020F0502020204030204" pitchFamily="34" charset="0"/>
                <a:cs typeface="Calibri" panose="020F0502020204030204" pitchFamily="34" charset="0"/>
              </a:rPr>
            </a:br>
            <a:r>
              <a:rPr lang="en-IN" sz="2700" u="sng" dirty="0">
                <a:solidFill>
                  <a:schemeClr val="tx1">
                    <a:lumMod val="75000"/>
                    <a:lumOff val="25000"/>
                  </a:schemeClr>
                </a:solidFill>
                <a:latin typeface="Calibri" panose="020F0502020204030204" pitchFamily="34" charset="0"/>
                <a:cs typeface="Calibri" panose="020F0502020204030204" pitchFamily="34" charset="0"/>
              </a:rPr>
              <a:t>Observation:</a:t>
            </a:r>
            <a:br>
              <a:rPr lang="en-IN" sz="2700" u="sng" dirty="0">
                <a:solidFill>
                  <a:schemeClr val="tx1">
                    <a:lumMod val="75000"/>
                    <a:lumOff val="25000"/>
                  </a:schemeClr>
                </a:solidFill>
                <a:latin typeface="Calibri" panose="020F0502020204030204" pitchFamily="34" charset="0"/>
                <a:cs typeface="Calibri" panose="020F0502020204030204" pitchFamily="34" charset="0"/>
              </a:rPr>
            </a:br>
            <a:r>
              <a:rPr lang="en-IN" sz="2700" dirty="0">
                <a:solidFill>
                  <a:schemeClr val="tx1">
                    <a:lumMod val="75000"/>
                    <a:lumOff val="25000"/>
                  </a:schemeClr>
                </a:solidFill>
                <a:latin typeface="Calibri" panose="020F0502020204030204" pitchFamily="34" charset="0"/>
                <a:cs typeface="Calibri" panose="020F0502020204030204" pitchFamily="34" charset="0"/>
              </a:rPr>
              <a:t>It almost has a normal distribution after the log10 transformation.</a:t>
            </a:r>
            <a:br>
              <a:rPr lang="en-IN" sz="2400" dirty="0">
                <a:solidFill>
                  <a:schemeClr val="accent2"/>
                </a:solidFill>
                <a:latin typeface="+mn-lt"/>
              </a:rPr>
            </a:br>
            <a:br>
              <a:rPr lang="en-IN" sz="2400" dirty="0">
                <a:solidFill>
                  <a:schemeClr val="tx1"/>
                </a:solidFill>
                <a:latin typeface="Calibri" panose="020F0502020204030204" pitchFamily="34" charset="0"/>
                <a:cs typeface="Calibri" panose="020F0502020204030204" pitchFamily="34" charset="0"/>
              </a:rPr>
            </a:br>
            <a:endParaRPr lang="en-IN" sz="24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F962D54-CD90-8048-BCE5-420FFFEFE223}"/>
              </a:ext>
            </a:extLst>
          </p:cNvPr>
          <p:cNvPicPr>
            <a:picLocks noChangeAspect="1"/>
          </p:cNvPicPr>
          <p:nvPr/>
        </p:nvPicPr>
        <p:blipFill>
          <a:blip r:embed="rId2"/>
          <a:stretch>
            <a:fillRect/>
          </a:stretch>
        </p:blipFill>
        <p:spPr>
          <a:xfrm>
            <a:off x="2138082" y="1491918"/>
            <a:ext cx="9123476" cy="2618070"/>
          </a:xfrm>
          <a:prstGeom prst="rect">
            <a:avLst/>
          </a:prstGeom>
        </p:spPr>
      </p:pic>
    </p:spTree>
    <p:extLst>
      <p:ext uri="{BB962C8B-B14F-4D97-AF65-F5344CB8AC3E}">
        <p14:creationId xmlns:p14="http://schemas.microsoft.com/office/powerpoint/2010/main" val="3093174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TotalTime>
  <Words>1755</Words>
  <Application>Microsoft Office PowerPoint</Application>
  <PresentationFormat>Widescreen</PresentationFormat>
  <Paragraphs>27</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Arial</vt:lpstr>
      <vt:lpstr>Arial Rounded MT Bold</vt:lpstr>
      <vt:lpstr>Calibri</vt:lpstr>
      <vt:lpstr>Cambria</vt:lpstr>
      <vt:lpstr>Corbel</vt:lpstr>
      <vt:lpstr>Montserrat</vt:lpstr>
      <vt:lpstr>Roboto</vt:lpstr>
      <vt:lpstr>Parallax</vt:lpstr>
      <vt:lpstr>Capstone Project - 2 Appliances Energy Prediction  Team Members  Rutvina L. Papadkar Sagar Khairkar Nayan Rewatkar</vt:lpstr>
      <vt:lpstr>Table of content</vt:lpstr>
      <vt:lpstr>Problem Statement  The data set is at 10 min for about 4.5 months. The house temperature and humidity conditions were monitored with a ZigBee wireless sensor network. Each wireless node transmitted the temperature and humidity conditions around 3.3 min. Then, the wireless data was averaged for 10 minutes periods. The energy data was logged every 10 minutes with mbus energy meters. Weather from the nearest airport weather station (Chievres Airport, Belgium) was downloaded from a public data set from Reliable Prognosis (rp5.ru) and merged together with the experimental data sets using the date and time column. Two random variables have been included in the data set for testing the regression models and to filter out non-predictive attributes (parameters). </vt:lpstr>
      <vt:lpstr>Objective  Energy usage is rapidly increasing in today's world. We are experiencing a lack of energy due to the increased energy consumption in some regions of the world, which is causing environmental damage. Our main purpose in this project is to analyse what factors are affecting the increase energy consumption of home appliances, how we may reduce energy consumption of home appliances, and predict energy consumption of appliances using regression models</vt:lpstr>
      <vt:lpstr> Data set information  Columns Used:   Date time year-month-day hour:minute:second  Appliances, energy use in Wh  Lights, energy use of light fixtures in the house in Wh  T1, Temperature in kitchen area, in Celsius  RH_1, Humidity in kitchen area, in %  T2, Temperature in living room area, in Celsius  RH_2, Humidity in living room area, in %  T3, Temperature in laundry room area  RH_3, Humidity in laundry room area, in %  T4, Temperature in office room, in Celsius  RH_4, Humidity in office room, in %  T5, Temperature in bathroom, in Celsius  RH_5, Humidity in bathroom, in %  T6, Temperature outside the building (north side), in Celsius  RH_6, Humidity outside the building (north side), in % </vt:lpstr>
      <vt:lpstr>T7, Temperature in ironing room , in Celsius RH_7, Humidity in ironing room, in % T8, Temperature in teenager room 2, in Celsius RH_8, Humidity in teenager room 2, in % T9, Temperature in parents room, in Celsius RH_9, Humidity in parents room, in % To, Temperature outside (from Chievres weather station), in                                                                  Celsius Pressure (from Chievres weather station), in mm Hg RH_out, Humidity outside (from Chievres weather station), in % Wind speed (from Chievres weather station), in m/s Visibility (from Chievres weather station), in km 27.  Tdewpoint (from Chievres weather station), Â°C 28.  rv1, Random variable 1, nondimensional 29.  rv2, Random variable 2, nondimensional </vt:lpstr>
      <vt:lpstr>Data Inspection  From the statistics part of our data we can observe:  There are 29 columns and 19735 rows in our dataset. The maximum energy consumption of the appliance is 1080 watts, while the minimum is 10 watts. The majority of the data in the light column are 0 values. The maximum pressure outside the home is 772.3 mm hg. There are no categorical columns in the dataset other than the date column. Average temperature outside is about 7.5 degrees. While it ranges from -6 to 28 degrees. There are no null or missing values. Outside humidity is higher than inside humidity. The maximum wind speed is 14 m/s. </vt:lpstr>
      <vt:lpstr>                Exploratory Data Analysis  Checking distribution of target variable            Observation: Since our graph is positively skewed, it is moving towards the y axis, and we couldn't get a better visualisation with this type of graph. As a result, it is better to apply a Log, Square Root, or Exponential transformation and check the dependent variable's distribution.  </vt:lpstr>
      <vt:lpstr>              To check the distribution using Log transformation method on dependent variable           Observation: It almost has a normal distribution after the log10 transformation.  </vt:lpstr>
      <vt:lpstr>     Checking distribution of all the features  Except for lights, T2, RH6, RH out, windspeed, rv1 and rv2, the rest columns are normally distributed. </vt:lpstr>
      <vt:lpstr>Observation  1) Positively skewed(&gt;1):- Appliances, RH_5. 2) Moderately Positively skewed(0.5 to 1):- T2, T5, T6, T_out, RH_out, Windspeed. 3) Normal Distributed(-0.5 to +0.5):- T1, T3, T4, T7, T8, T9, RH_1, RH_2, RH_3, RH_4, RH_6, RH_7, RH_8, RH_9, Press_mm_hg, Visibility, Tdewpoint, rv1, rv2, 4) Negative skewed(-0.5 to -1):- No features. 5) Moderately Negatively skewed(&gt;-1):- RH_out. </vt:lpstr>
      <vt:lpstr> Checking which day of week has more energy consumption?            0 - Sunday has a higher energy consumption rate, which indicates that more individuals are at home on Sunday.  </vt:lpstr>
      <vt:lpstr>Correlation feature selection </vt:lpstr>
      <vt:lpstr>Observations based on correlation plot  Temperature - All the temperature variables from T1-T9 and T_out have positive correlation with the target Appliances. For the indoor temperatures, the correlations are high as expected, since the ventilation is driven by the HRV unit and minimizes air temperature differences between rooms. Five columns have a high degree of correlation with T9 - T3,T4,T5,T7,T8 also T6 &amp; T_Out has high correlation(both temperatures from outside) . Hence T6 and T9 can be removed from training set as information provided by them can be provided by other fields. Weather attributes - Visibility, Tdewpoint, Press_mm_hg have low correlation values Humidity -There are no significantly high correlation cases (&gt; 0.9) for humidity sensors. Random variables have no role to play </vt:lpstr>
      <vt:lpstr>Summary:   The summary plot combines the relevance of features with the effects of features. Each point on the summary plot represents a Shapley value for a single instance of a feature. The feature determines the position on the y-axis, and the Shapley value of each instance determines the position on the x-axis. You can see that the most essential feature, the hour, has a high Shapley value range. The colour denotes the feature's value, which ranges from low to high. Overlapping points are jittered in the y-axis direction to give us a sense of the Shapley value distribution per feature. The features are arranged in descending order of importance.</vt:lpstr>
      <vt:lpstr>Conclusion:  Many columns in the dataset are not normally distributed, and the target column is also right skewed. The dataset has many outliers and no null values. We have a high correlation with the dependent variable in the hours column, and many features have less than a 0.1 correlation with the dependent variable in the non linear dataset. Energy consumption is high in March and low in January, and a rise in temperature results in higher energy consumption. Decreased humidity leads to an increase in electricity consumption. Humidity is proportional to the dependent variable. The most important determining factor for energy consumption is the hour of day. During the evening hours of 16:00 to 20:00, there is a high usage of electricity of more than 140Wh. Electricity use is highest on weekends (Saturdays and Sundays). (more than 25% higher than on weekdays) As a feature, lights are extremely undervalued.</vt:lpstr>
      <vt:lpstr>We excluded features that were not important for predicting the dependent variable using a variance threshold, f regression, and the Pearson correlation matrix. We removed outliers from our model using feature engineering.               Implementing the XGBM and LGBM regression algorithms was done along with cross validation and hyperparameter adjustment on all models. Decision tree, Random forest, Gradient Boosting, and Linear Regression were also used. In a comparison of all models, the Random Forest regressor is the best, having a high r2 score, a low MSE, and a low RMSE value. Due to the time series nature of the dataset and the lack of time series concept implementation, some overfitting is occurring.  The model explainability Shap approach is used to determine which attributes are crucial for predicting output and understanding the model. The most significant feature is the hour feature.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- 2 Appliances Energy Prediction  Team Members  Rutvina L. Papadkar Sagar Khairkar Nayan Rewatkar</dc:title>
  <dc:creator>rutvinapapadkar.123@outlook.com</dc:creator>
  <cp:lastModifiedBy>rutvinapapadkar.123@outlook.com</cp:lastModifiedBy>
  <cp:revision>4</cp:revision>
  <dcterms:created xsi:type="dcterms:W3CDTF">2022-12-23T13:06:21Z</dcterms:created>
  <dcterms:modified xsi:type="dcterms:W3CDTF">2022-12-23T20:12:44Z</dcterms:modified>
</cp:coreProperties>
</file>